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72"/>
  </p:notesMasterIdLst>
  <p:sldIdLst>
    <p:sldId id="256" r:id="rId2"/>
    <p:sldId id="257" r:id="rId3"/>
    <p:sldId id="258" r:id="rId4"/>
    <p:sldId id="259" r:id="rId5"/>
    <p:sldId id="260" r:id="rId6"/>
    <p:sldId id="266" r:id="rId7"/>
    <p:sldId id="265" r:id="rId8"/>
    <p:sldId id="267" r:id="rId9"/>
    <p:sldId id="268" r:id="rId10"/>
    <p:sldId id="269" r:id="rId11"/>
    <p:sldId id="270" r:id="rId12"/>
    <p:sldId id="271" r:id="rId13"/>
    <p:sldId id="327" r:id="rId14"/>
    <p:sldId id="272" r:id="rId15"/>
    <p:sldId id="261" r:id="rId16"/>
    <p:sldId id="262" r:id="rId17"/>
    <p:sldId id="273" r:id="rId18"/>
    <p:sldId id="284" r:id="rId19"/>
    <p:sldId id="276" r:id="rId20"/>
    <p:sldId id="274" r:id="rId21"/>
    <p:sldId id="275" r:id="rId22"/>
    <p:sldId id="277" r:id="rId23"/>
    <p:sldId id="278" r:id="rId24"/>
    <p:sldId id="279" r:id="rId25"/>
    <p:sldId id="282" r:id="rId26"/>
    <p:sldId id="281" r:id="rId27"/>
    <p:sldId id="280" r:id="rId28"/>
    <p:sldId id="283" r:id="rId29"/>
    <p:sldId id="289" r:id="rId30"/>
    <p:sldId id="285" r:id="rId31"/>
    <p:sldId id="287" r:id="rId32"/>
    <p:sldId id="288" r:id="rId33"/>
    <p:sldId id="296" r:id="rId34"/>
    <p:sldId id="290" r:id="rId35"/>
    <p:sldId id="291" r:id="rId36"/>
    <p:sldId id="295" r:id="rId37"/>
    <p:sldId id="292" r:id="rId38"/>
    <p:sldId id="293" r:id="rId39"/>
    <p:sldId id="294" r:id="rId40"/>
    <p:sldId id="297" r:id="rId41"/>
    <p:sldId id="298" r:id="rId42"/>
    <p:sldId id="299" r:id="rId43"/>
    <p:sldId id="300" r:id="rId44"/>
    <p:sldId id="301" r:id="rId45"/>
    <p:sldId id="302" r:id="rId46"/>
    <p:sldId id="303" r:id="rId47"/>
    <p:sldId id="304" r:id="rId48"/>
    <p:sldId id="305" r:id="rId49"/>
    <p:sldId id="308" r:id="rId50"/>
    <p:sldId id="307" r:id="rId51"/>
    <p:sldId id="306" r:id="rId52"/>
    <p:sldId id="286" r:id="rId53"/>
    <p:sldId id="309" r:id="rId54"/>
    <p:sldId id="311" r:id="rId55"/>
    <p:sldId id="312" r:id="rId56"/>
    <p:sldId id="310" r:id="rId57"/>
    <p:sldId id="314" r:id="rId58"/>
    <p:sldId id="315" r:id="rId59"/>
    <p:sldId id="316" r:id="rId60"/>
    <p:sldId id="317" r:id="rId61"/>
    <p:sldId id="323" r:id="rId62"/>
    <p:sldId id="318" r:id="rId63"/>
    <p:sldId id="319" r:id="rId64"/>
    <p:sldId id="320" r:id="rId65"/>
    <p:sldId id="321" r:id="rId66"/>
    <p:sldId id="322" r:id="rId67"/>
    <p:sldId id="324" r:id="rId68"/>
    <p:sldId id="325" r:id="rId69"/>
    <p:sldId id="326" r:id="rId70"/>
    <p:sldId id="264" r:id="rId7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0" d="100"/>
          <a:sy n="140" d="100"/>
        </p:scale>
        <p:origin x="120" y="1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1493575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This brings us to Table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Spent material: solvents, filters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Sludges:  </a:t>
            </a:r>
            <a:r>
              <a:rPr kumimoji="0" lang="en-US" sz="1200" b="0" i="1" u="none" strike="noStrike" kern="1200" cap="none" spc="0" normalizeH="0" baseline="0" noProof="0" dirty="0">
                <a:ln>
                  <a:noFill/>
                </a:ln>
                <a:solidFill>
                  <a:prstClr val="black"/>
                </a:solidFill>
                <a:effectLst/>
                <a:uLnTx/>
                <a:uFillTx/>
                <a:latin typeface="Calibri"/>
                <a:ea typeface="+mn-ea"/>
                <a:cs typeface="+mn-cs"/>
              </a:rPr>
              <a:t>Sludge</a:t>
            </a:r>
            <a:r>
              <a:rPr kumimoji="0" lang="en-US" sz="1200" b="0" i="0" u="none" strike="noStrike" kern="1200" cap="none" spc="0" normalizeH="0" baseline="0" noProof="0" dirty="0">
                <a:ln>
                  <a:noFill/>
                </a:ln>
                <a:solidFill>
                  <a:prstClr val="black"/>
                </a:solidFill>
                <a:effectLst/>
                <a:uLnTx/>
                <a:uFillTx/>
                <a:latin typeface="Calibri"/>
                <a:ea typeface="+mn-ea"/>
                <a:cs typeface="+mn-cs"/>
              </a:rPr>
              <a:t> means any solid, semi-solid, or liquid waste generated from a municipal, commercial, or industrial wastewater treatment plant, water supply treatment plant, or air pollution control facility exclusive of the treated effluent from a wastewater treatment plant. (260.10)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By-products:  40 CFR 261.1(c)(3):   A “by-product” is a material that is not one of the primary products of a production process and is not solely or separately produced by the production process. The term does not include a co-product that is produced for the general public's use and is ordinarily used in the form it is produced by the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Listed by-products are regulated as solid waste when reclaimed but characteristic by-products are not. Both kinds of by-product are regulated as solid waste when used in a manner constituting disposal; burned for energy recovery, used to produce a fuel, or contained in fuels; or accumulated speculatively (Section 261.2, Table 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Examples are process residues such as slags or distillation column bottoms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Listed examples:  K031 - By-product salts generated in the production of MSMA and cacodylic acid(T)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Characteristic example : aluminum slag/dross (D003)</a:t>
            </a:r>
          </a:p>
          <a:p>
            <a:endParaRPr lang="en-US" dirty="0"/>
          </a:p>
        </p:txBody>
      </p:sp>
    </p:spTree>
    <p:extLst>
      <p:ext uri="{BB962C8B-B14F-4D97-AF65-F5344CB8AC3E}">
        <p14:creationId xmlns:p14="http://schemas.microsoft.com/office/powerpoint/2010/main" val="633963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Basically – if you don’t have to do anything to it before you can use it / substitute it / re-work it it’s not waste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Documentation of claims that materials are not solid wastes or are conditionally exempt from regulation must be kept; i.e. contracts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Example:  etching solutions sold to make micronutrients for agricultural industry; spent solvent used to make roofing compound</a:t>
            </a:r>
          </a:p>
          <a:p>
            <a:endParaRPr lang="en-US" dirty="0"/>
          </a:p>
        </p:txBody>
      </p:sp>
    </p:spTree>
    <p:extLst>
      <p:ext uri="{BB962C8B-B14F-4D97-AF65-F5344CB8AC3E}">
        <p14:creationId xmlns:p14="http://schemas.microsoft.com/office/powerpoint/2010/main" val="1417664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Recap of a solid waste</a:t>
            </a:r>
          </a:p>
        </p:txBody>
      </p:sp>
    </p:spTree>
    <p:extLst>
      <p:ext uri="{BB962C8B-B14F-4D97-AF65-F5344CB8AC3E}">
        <p14:creationId xmlns:p14="http://schemas.microsoft.com/office/powerpoint/2010/main" val="931527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Is this solid waste?  Could be…  could also not be solid waste.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It could be material that are intended to be reused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How long has this stuff been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Does the process still exist to reuse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Actually 1,000 drums in the picture – mine tailings from Canada</a:t>
            </a:r>
          </a:p>
        </p:txBody>
      </p:sp>
    </p:spTree>
    <p:extLst>
      <p:ext uri="{BB962C8B-B14F-4D97-AF65-F5344CB8AC3E}">
        <p14:creationId xmlns:p14="http://schemas.microsoft.com/office/powerpoint/2010/main" val="1024295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Next you determine if it is hazardous waste.</a:t>
            </a:r>
          </a:p>
          <a:p>
            <a:endParaRPr lang="en-US" dirty="0"/>
          </a:p>
        </p:txBody>
      </p:sp>
    </p:spTree>
    <p:extLst>
      <p:ext uri="{BB962C8B-B14F-4D97-AF65-F5344CB8AC3E}">
        <p14:creationId xmlns:p14="http://schemas.microsoft.com/office/powerpoint/2010/main" val="3808844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441fa8ab0c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441fa8ab0c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41fa8ab0c_2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41fa8ab0c_2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Definition of a solid waste - 261.2(a)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261.4 examples of excluded materials: domestic sewage, IW discharges subject to regulation under Clean Water Act, excluded scrap metal being recycled, shredded circuit boards being recycled, CRT tubes unless disposed of</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That brings us back to Hazardous Waste…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Definition of a hazardous waste 261.3</a:t>
            </a:r>
          </a:p>
          <a:p>
            <a:endParaRPr lang="en-US" dirty="0"/>
          </a:p>
        </p:txBody>
      </p:sp>
    </p:spTree>
    <p:extLst>
      <p:ext uri="{BB962C8B-B14F-4D97-AF65-F5344CB8AC3E}">
        <p14:creationId xmlns:p14="http://schemas.microsoft.com/office/powerpoint/2010/main" val="1697017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441fa8ab0c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441fa8ab0c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8130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solidFill>
                <a:effectLst>
                  <a:outerShdw blurRad="38100" dist="38100" dir="2700000" algn="tl">
                    <a:srgbClr val="000000"/>
                  </a:outerShdw>
                </a:effectLst>
                <a:uLnTx/>
                <a:uFillTx/>
                <a:latin typeface="Calibri"/>
                <a:ea typeface="+mn-ea"/>
                <a:cs typeface="+mn-cs"/>
              </a:rPr>
              <a:t>Hazardous waste from a single waste stream can have many waste codes.  A complete hazardous waste determination involves identifying all applicable waste codes.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Tree>
    <p:extLst>
      <p:ext uri="{BB962C8B-B14F-4D97-AF65-F5344CB8AC3E}">
        <p14:creationId xmlns:p14="http://schemas.microsoft.com/office/powerpoint/2010/main" val="577822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441fa8ab0c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441fa8ab0c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32943" marR="0" lvl="0" indent="-232943" algn="l" defTabSz="914400" rtl="0" eaLnBrk="1" fontAlgn="auto" latinLnBrk="0" hangingPunct="1">
              <a:lnSpc>
                <a:spcPct val="100000"/>
              </a:lnSpc>
              <a:spcBef>
                <a:spcPts val="0"/>
              </a:spcBef>
              <a:spcAft>
                <a:spcPts val="0"/>
              </a:spcAft>
              <a:buClrTx/>
              <a:buSzTx/>
              <a:buFontTx/>
              <a:buAutoNum type="arabicParenBoth"/>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It is a liquid</a:t>
            </a:r>
            <a:r>
              <a:rPr kumimoji="0" lang="en-US" sz="1200" b="0" i="0" u="none" strike="noStrike" kern="1200" cap="none" spc="0" normalizeH="0" baseline="0" noProof="0" dirty="0">
                <a:ln>
                  <a:noFill/>
                </a:ln>
                <a:solidFill>
                  <a:prstClr val="black"/>
                </a:solidFill>
                <a:effectLst/>
                <a:uLnTx/>
                <a:uFillTx/>
                <a:latin typeface="Calibri"/>
                <a:ea typeface="+mn-ea"/>
                <a:cs typeface="+mn-cs"/>
              </a:rPr>
              <a:t>, other than an aqueous solution containing less than 24 percent alcohol by volume and has flash point less than 60 °C (140 °F), as determined by a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Pensky</a:t>
            </a:r>
            <a:r>
              <a:rPr kumimoji="0" lang="en-US" sz="1200" b="0" i="0" u="none" strike="noStrike" kern="1200" cap="none" spc="0" normalizeH="0" baseline="0" noProof="0" dirty="0">
                <a:ln>
                  <a:noFill/>
                </a:ln>
                <a:solidFill>
                  <a:prstClr val="black"/>
                </a:solidFill>
                <a:effectLst/>
                <a:uLnTx/>
                <a:uFillTx/>
                <a:latin typeface="Calibri"/>
                <a:ea typeface="+mn-ea"/>
                <a:cs typeface="+mn-cs"/>
              </a:rPr>
              <a:t>-Martens Closed Cup Tester, using the test method specified in ASTM Standard D 93-79 or D 93-80 (incorporated by reference, see §260.11), or a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Setaflash</a:t>
            </a:r>
            <a:r>
              <a:rPr kumimoji="0" lang="en-US" sz="1200" b="0" i="0" u="none" strike="noStrike" kern="1200" cap="none" spc="0" normalizeH="0" baseline="0" noProof="0" dirty="0">
                <a:ln>
                  <a:noFill/>
                </a:ln>
                <a:solidFill>
                  <a:prstClr val="black"/>
                </a:solidFill>
                <a:effectLst/>
                <a:uLnTx/>
                <a:uFillTx/>
                <a:latin typeface="Calibri"/>
                <a:ea typeface="+mn-ea"/>
                <a:cs typeface="+mn-cs"/>
              </a:rPr>
              <a:t> Closed Cup Tester, using the test method specified in ASTM Standard D 3278-78 (incorporated by reference, see §260.11).</a:t>
            </a:r>
          </a:p>
          <a:p>
            <a:pPr marL="232943" marR="0" lvl="0" indent="-232943" algn="l" defTabSz="914400" rtl="0" eaLnBrk="1" fontAlgn="auto" latinLnBrk="0" hangingPunct="1">
              <a:lnSpc>
                <a:spcPct val="100000"/>
              </a:lnSpc>
              <a:spcBef>
                <a:spcPts val="0"/>
              </a:spcBef>
              <a:spcAft>
                <a:spcPts val="0"/>
              </a:spcAft>
              <a:buClrTx/>
              <a:buSzTx/>
              <a:buFontTx/>
              <a:buAutoNum type="arabicParenBoth"/>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232943" marR="0" lvl="0" indent="-232943" algn="l" defTabSz="914400" rtl="0" eaLnBrk="1" fontAlgn="auto" latinLnBrk="0" hangingPunct="1">
              <a:lnSpc>
                <a:spcPct val="100000"/>
              </a:lnSpc>
              <a:spcBef>
                <a:spcPts val="0"/>
              </a:spcBef>
              <a:spcAft>
                <a:spcPts val="0"/>
              </a:spcAft>
              <a:buClrTx/>
              <a:buSzTx/>
              <a:buFontTx/>
              <a:buAutoNum type="arabicParenBoth"/>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It is not a liquid </a:t>
            </a:r>
            <a:r>
              <a:rPr kumimoji="0" lang="en-US" sz="1200" b="0" i="0" u="none" strike="noStrike" kern="1200" cap="none" spc="0" normalizeH="0" baseline="0" noProof="0" dirty="0">
                <a:ln>
                  <a:noFill/>
                </a:ln>
                <a:solidFill>
                  <a:prstClr val="black"/>
                </a:solidFill>
                <a:effectLst/>
                <a:uLnTx/>
                <a:uFillTx/>
                <a:latin typeface="Calibri"/>
                <a:ea typeface="+mn-ea"/>
                <a:cs typeface="+mn-cs"/>
              </a:rPr>
              <a:t>and is capable, under standard temperature and pressure, of causing fire through friction, absorption of moisture or spontaneous chemical changes and, when ignited, burns so vigorously and persistently that it creates a hazard.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 </a:t>
            </a:r>
            <a:r>
              <a:rPr kumimoji="0" lang="en-US" sz="1200" b="1" i="0" u="none" strike="noStrike" kern="1200" cap="none" spc="0" normalizeH="0" baseline="0" noProof="0" dirty="0">
                <a:ln>
                  <a:noFill/>
                </a:ln>
                <a:solidFill>
                  <a:prstClr val="black"/>
                </a:solidFill>
                <a:effectLst/>
                <a:uLnTx/>
                <a:uFillTx/>
                <a:latin typeface="Calibri"/>
                <a:ea typeface="+mn-ea"/>
                <a:cs typeface="+mn-cs"/>
              </a:rPr>
              <a:t>It is an ignitable compressed gas.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t>
            </a:r>
            <a:r>
              <a:rPr kumimoji="0" lang="en-US" sz="1200" b="0" i="0" u="none" strike="noStrike" kern="1200" cap="none" spc="0" normalizeH="0" baseline="0" noProof="0" dirty="0" err="1">
                <a:ln>
                  <a:noFill/>
                </a:ln>
                <a:solidFill>
                  <a:prstClr val="black"/>
                </a:solidFill>
                <a:effectLst/>
                <a:uLnTx/>
                <a:uFillTx/>
                <a:latin typeface="Calibri"/>
                <a:ea typeface="+mn-ea"/>
                <a:cs typeface="+mn-cs"/>
              </a:rPr>
              <a:t>i</a:t>
            </a:r>
            <a:r>
              <a:rPr kumimoji="0" lang="en-US" sz="1200" b="0" i="0" u="none" strike="noStrike" kern="1200" cap="none" spc="0" normalizeH="0" baseline="0" noProof="0" dirty="0">
                <a:ln>
                  <a:noFill/>
                </a:ln>
                <a:solidFill>
                  <a:prstClr val="black"/>
                </a:solidFill>
                <a:effectLst/>
                <a:uLnTx/>
                <a:uFillTx/>
                <a:latin typeface="Calibri"/>
                <a:ea typeface="+mn-ea"/>
                <a:cs typeface="+mn-cs"/>
              </a:rPr>
              <a:t>) The term “compressed gas” shall designate any material or mixture having in the container an absolute pressure exceeding 40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p.s.i</a:t>
            </a:r>
            <a:r>
              <a:rPr kumimoji="0" lang="en-US" sz="1200" b="0" i="0" u="none" strike="noStrike" kern="1200" cap="none" spc="0" normalizeH="0" baseline="0" noProof="0" dirty="0">
                <a:ln>
                  <a:noFill/>
                </a:ln>
                <a:solidFill>
                  <a:prstClr val="black"/>
                </a:solidFill>
                <a:effectLst/>
                <a:uLnTx/>
                <a:uFillTx/>
                <a:latin typeface="Calibri"/>
                <a:ea typeface="+mn-ea"/>
                <a:cs typeface="+mn-cs"/>
              </a:rPr>
              <a:t>. at 70 °F or, regardless of the pressure at 70 °F, having an absolute pressure exceeding 104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p.s.i</a:t>
            </a:r>
            <a:r>
              <a:rPr kumimoji="0" lang="en-US" sz="1200" b="0" i="0" u="none" strike="noStrike" kern="1200" cap="none" spc="0" normalizeH="0" baseline="0" noProof="0" dirty="0">
                <a:ln>
                  <a:noFill/>
                </a:ln>
                <a:solidFill>
                  <a:prstClr val="black"/>
                </a:solidFill>
                <a:effectLst/>
                <a:uLnTx/>
                <a:uFillTx/>
                <a:latin typeface="Calibri"/>
                <a:ea typeface="+mn-ea"/>
                <a:cs typeface="+mn-cs"/>
              </a:rPr>
              <a:t>. at 130 °F; or any liquid flammable material having a vapor pressure exceeding 40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p.s.i</a:t>
            </a:r>
            <a:r>
              <a:rPr kumimoji="0" lang="en-US" sz="1200" b="0" i="0" u="none" strike="noStrike" kern="1200" cap="none" spc="0" normalizeH="0" baseline="0" noProof="0" dirty="0">
                <a:ln>
                  <a:noFill/>
                </a:ln>
                <a:solidFill>
                  <a:prstClr val="black"/>
                </a:solidFill>
                <a:effectLst/>
                <a:uLnTx/>
                <a:uFillTx/>
                <a:latin typeface="Calibri"/>
                <a:ea typeface="+mn-ea"/>
                <a:cs typeface="+mn-cs"/>
              </a:rPr>
              <a:t>. absolute at 100 °F as determined by ASTM Test D-323.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(ii) A compressed gas shall be characterized as ignitable if any one of the following occurs: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 Either a mixture of 13 percent or less (by volume) with air forms a flammable mixture or the flammable range with air is wider than 12 percent regardless of the lower limit. These limits shall be determined at atmospheric temperature and pressure. The method of sampling and test procedure shall be acceptable to the Bureau of Explosives and approved by the director, Pipeline and Hazardous Materials Technology, U.S. Department of Transportation (see Note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 Using the Bureau of Explosives' Flame Projection Apparatus (see Note 1), the flame projects more than 18 inches beyond the ignition source with valve opened fully, or, the flame flashes back and burns at the valve with any degree of valve opening.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 Using the Bureau of Explosives' Open Drum Apparatus (see Note 1), there is any significant propagation of flame away from the ignition 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 Using the Bureau of Explosives' Closed Drum Apparatus (see Note 1), there is any explosion of the vapor-air mixture in the drum.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 </a:t>
            </a:r>
            <a:r>
              <a:rPr kumimoji="0" lang="en-US" sz="1200" b="1" i="0" u="none" strike="noStrike" kern="1200" cap="none" spc="0" normalizeH="0" baseline="0" noProof="0" dirty="0">
                <a:ln>
                  <a:noFill/>
                </a:ln>
                <a:solidFill>
                  <a:prstClr val="black"/>
                </a:solidFill>
                <a:effectLst/>
                <a:uLnTx/>
                <a:uFillTx/>
                <a:latin typeface="Calibri"/>
                <a:ea typeface="+mn-ea"/>
                <a:cs typeface="+mn-cs"/>
              </a:rPr>
              <a:t>It is an oxidizer</a:t>
            </a:r>
            <a:r>
              <a:rPr kumimoji="0" lang="en-US" sz="1200" b="0" i="0" u="none" strike="noStrike" kern="1200" cap="none" spc="0" normalizeH="0" baseline="0" noProof="0" dirty="0">
                <a:ln>
                  <a:noFill/>
                </a:ln>
                <a:solidFill>
                  <a:prstClr val="black"/>
                </a:solidFill>
                <a:effectLst/>
                <a:uLnTx/>
                <a:uFillTx/>
                <a:latin typeface="Calibri"/>
                <a:ea typeface="+mn-ea"/>
                <a:cs typeface="+mn-cs"/>
              </a:rPr>
              <a:t>. An oxidizer for the purpose of this subchapter is a substance such as a chlorate, permanganate, inorganic peroxide, or a nitrate, that yields oxygen readily to stimulate the combustion of organic matter (see Note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t>
            </a:r>
            <a:r>
              <a:rPr kumimoji="0" lang="en-US" sz="1200" b="0" i="0" u="none" strike="noStrike" kern="1200" cap="none" spc="0" normalizeH="0" baseline="0" noProof="0" dirty="0" err="1">
                <a:ln>
                  <a:noFill/>
                </a:ln>
                <a:solidFill>
                  <a:prstClr val="black"/>
                </a:solidFill>
                <a:effectLst/>
                <a:uLnTx/>
                <a:uFillTx/>
                <a:latin typeface="Calibri"/>
                <a:ea typeface="+mn-ea"/>
                <a:cs typeface="+mn-cs"/>
              </a:rPr>
              <a:t>i</a:t>
            </a:r>
            <a:r>
              <a:rPr kumimoji="0" lang="en-US" sz="1200" b="0" i="0" u="none" strike="noStrike" kern="1200" cap="none" spc="0" normalizeH="0" baseline="0" noProof="0" dirty="0">
                <a:ln>
                  <a:noFill/>
                </a:ln>
                <a:solidFill>
                  <a:prstClr val="black"/>
                </a:solidFill>
                <a:effectLst/>
                <a:uLnTx/>
                <a:uFillTx/>
                <a:latin typeface="Calibri"/>
                <a:ea typeface="+mn-ea"/>
                <a:cs typeface="+mn-cs"/>
              </a:rPr>
              <a:t>) An organic compound containing the bivalent -O-O- structure and which may be considered a derivative of hydrogen peroxide where one or more of the hydrogen atoms have been replaced by organic radicals must be classed as an organic peroxide unless: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 The material meets the definition of a Class A explosive or a Class B explosive, as defined in §261.23(a)(8), in which case it must be classed as an explosive,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 The material is forbidden to be offered for transportation according to 49 CFR 172.101 and 49 CFR 173.21,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 It is determined that the predominant hazard of the material containing an organic peroxide is other than that of an organic peroxide,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 According to data on file with the Pipeline and Hazardous Materials Safety Administration in the U.S. Department of Transportation (see Note 3), it has been determined that the material does not present a hazard in transportation.</a:t>
            </a:r>
          </a:p>
          <a:p>
            <a:endParaRPr lang="en-US" dirty="0"/>
          </a:p>
        </p:txBody>
      </p:sp>
    </p:spTree>
    <p:extLst>
      <p:ext uri="{BB962C8B-B14F-4D97-AF65-F5344CB8AC3E}">
        <p14:creationId xmlns:p14="http://schemas.microsoft.com/office/powerpoint/2010/main" val="669729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First pic is a fume hood in the UK:  </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Nitric acid collection container next to solvent collection container; student mistakenly added waste ethanol to waste nitric acid and then closed the container; explosion occurred almost immediately.</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Nitric Acid is a strong oxidizer and is also D002.</a:t>
            </a: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Second pic is waste paint</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Waste automotive paint is a common D001 HW</a:t>
            </a:r>
          </a:p>
          <a:p>
            <a:endParaRPr lang="en-US" dirty="0"/>
          </a:p>
        </p:txBody>
      </p:sp>
    </p:spTree>
    <p:extLst>
      <p:ext uri="{BB962C8B-B14F-4D97-AF65-F5344CB8AC3E}">
        <p14:creationId xmlns:p14="http://schemas.microsoft.com/office/powerpoint/2010/main" val="1753840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 It is </a:t>
            </a:r>
            <a:r>
              <a:rPr kumimoji="0" lang="en-US" sz="1200" b="1" i="0" u="none" strike="noStrike" kern="1200" cap="none" spc="0" normalizeH="0" baseline="0" noProof="0" dirty="0">
                <a:ln>
                  <a:noFill/>
                </a:ln>
                <a:solidFill>
                  <a:prstClr val="black"/>
                </a:solidFill>
                <a:effectLst/>
                <a:uLnTx/>
                <a:uFillTx/>
                <a:latin typeface="Calibri"/>
                <a:ea typeface="+mn-ea"/>
                <a:cs typeface="+mn-cs"/>
              </a:rPr>
              <a:t>aqueous</a:t>
            </a:r>
            <a:r>
              <a:rPr kumimoji="0" lang="en-US" sz="1200" b="0" i="0" u="none" strike="noStrike" kern="1200" cap="none" spc="0" normalizeH="0" baseline="0" noProof="0" dirty="0">
                <a:ln>
                  <a:noFill/>
                </a:ln>
                <a:solidFill>
                  <a:prstClr val="black"/>
                </a:solidFill>
                <a:effectLst/>
                <a:uLnTx/>
                <a:uFillTx/>
                <a:latin typeface="Calibri"/>
                <a:ea typeface="+mn-ea"/>
                <a:cs typeface="+mn-cs"/>
              </a:rPr>
              <a:t> and has a pH less than or equal to 2 or greater than or equal to 12.5, as determined by a pH meter using Method 9040C in “Test Methods for Evaluating Solid Waste, Physical/Chemical Methods,” EPA Publication SW-846, as incorporated by reference in §260.11 of this chapter.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 It is a liquid and corrodes steel (SAE 1020) at a rate greater than 6.35 mm (0.250 inch) per year at a test temperature of 55 °C (130 °F) as determined by Method 1110A in “Test Methods for Evaluating Solid Waste, Physical/Chemical Methods,” EPA Publication SW-846, and as incorporated by reference in §260.11 of this chapter.</a:t>
            </a:r>
          </a:p>
          <a:p>
            <a:endParaRPr lang="en-US" dirty="0"/>
          </a:p>
        </p:txBody>
      </p:sp>
    </p:spTree>
    <p:extLst>
      <p:ext uri="{BB962C8B-B14F-4D97-AF65-F5344CB8AC3E}">
        <p14:creationId xmlns:p14="http://schemas.microsoft.com/office/powerpoint/2010/main" val="2424960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D002 (and usually D008) waste from improper battery storage.  Right photo is a facility that washes aluminum with an acid, generating a D002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hw</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9928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Sodium metal reacting w/ water</a:t>
            </a:r>
          </a:p>
        </p:txBody>
      </p:sp>
    </p:spTree>
    <p:extLst>
      <p:ext uri="{BB962C8B-B14F-4D97-AF65-F5344CB8AC3E}">
        <p14:creationId xmlns:p14="http://schemas.microsoft.com/office/powerpoint/2010/main" val="2744122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don’t have very many examples of D003 wastes.   </a:t>
            </a: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Magnesium metal and air</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Explosives magazine for airbag inflators pulled from assembly line at manufacturing facility</a:t>
            </a: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STP = standard temperature and pressure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 solid waste exhibits the characteristic of reactivity if a representative sample of the waste has </a:t>
            </a:r>
            <a:r>
              <a:rPr kumimoji="0" lang="en-US" sz="1200" b="0" i="1" u="none" strike="noStrike" kern="1200" cap="none" spc="0" normalizeH="0" baseline="0" noProof="0" dirty="0">
                <a:ln>
                  <a:noFill/>
                </a:ln>
                <a:solidFill>
                  <a:prstClr val="black"/>
                </a:solidFill>
                <a:effectLst/>
                <a:uLnTx/>
                <a:uFillTx/>
                <a:latin typeface="Calibri"/>
                <a:ea typeface="+mn-ea"/>
                <a:cs typeface="+mn-cs"/>
              </a:rPr>
              <a:t>any</a:t>
            </a:r>
            <a:r>
              <a:rPr kumimoji="0" lang="en-US" sz="1200" b="0" i="0" u="none" strike="noStrike" kern="1200" cap="none" spc="0" normalizeH="0" baseline="0" noProof="0" dirty="0">
                <a:ln>
                  <a:noFill/>
                </a:ln>
                <a:solidFill>
                  <a:prstClr val="black"/>
                </a:solidFill>
                <a:effectLst/>
                <a:uLnTx/>
                <a:uFillTx/>
                <a:latin typeface="Calibri"/>
                <a:ea typeface="+mn-ea"/>
                <a:cs typeface="+mn-cs"/>
              </a:rPr>
              <a:t> of the following properties: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 It is normally unstable and readily undergoes violent change without detonating.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 It reacts violently with water.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 It forms potentially explosive mixtures with water.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 When mixed with water, it generates toxic gases, vapors or fumes in a quantity sufficient to present a danger to human health or the environment.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(5) It is a cyanide or sulfide bearing waste which, when exposed to pH conditions between 2 and 12.5, can generate toxic gases, vapors or fumes in a quantity sufficient to present a danger to human health or the environment.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(6) It is capable of detonation or explosive reaction if it is subjected to a strong initiating source or if heated under confinement.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 It is readily capable of detonation or explosive decomposition or reaction at standard temperature and pressure.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(8) It is a forbidden explosive as defined in 49 CFR 173.54, or is a Division 1.1, 1.2 or 1.3 explosive as defined in 49 CFR 173.50 and 173.53.</a:t>
            </a:r>
          </a:p>
          <a:p>
            <a:endParaRPr lang="en-US" dirty="0"/>
          </a:p>
        </p:txBody>
      </p:sp>
    </p:spTree>
    <p:extLst>
      <p:ext uri="{BB962C8B-B14F-4D97-AF65-F5344CB8AC3E}">
        <p14:creationId xmlns:p14="http://schemas.microsoft.com/office/powerpoint/2010/main" val="1189867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 solid waste (except manufactured gas plant waste) exhibits the characteristic of toxicity if, using the Toxicity Characteristic Leaching Procedure, test Method 1311 in “Test Methods for Evaluating Solid Waste, Physical/Chemical Methods,” EPA Publication SW-846, as incorporated by reference in §260.11 of this chapter, the extract from a representative sample of the waste contains any of the contaminants listed in table 1 at the concentration equal to or greater than the respective value given in that table. Where the waste contains less than 0.5 percent filterable solids, the waste itself, after filtering using the methodology outlined in Method 1311, is considered to be the extract for the purpose of this section. </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Maximum Concentration of Contaminants for Toxicity Characteristics</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D004 Arsenic 7440-38-2 5.0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D005 Barium 7440-39-3 100.0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D018 Benzene 71-43-2 0.5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D006 Cadmium 7440-43-9 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D019 Carbon tetrachloride 56-23-5 0.5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D020 Chlordane 57-74-9 0.03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D021 Chlorobenzene 106-90-7 100.0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D022 Chloroform 67-66-3 6.0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D007 Chromium 7440-47-3 5.0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D023 o-Cresol 95-48-7 200.0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D024 m-Cresol 108-39-4 200.0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D025 p-Cresol 106-44-5 200.0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D026 Cresol ---------- 200.0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D016 2, 4-D 94-75-7 10.0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D027 1, 4 Dichlorobenzene 106-46-7 7.5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D028 1, 2 Dichloroethane 107-06-2 0.5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D029 1, I Dichloroethylene 75-35-40 0.7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D030 2,4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Dinitrotoluene</a:t>
            </a:r>
            <a:r>
              <a:rPr kumimoji="0" lang="en-US" sz="1200" b="0" i="0" u="none" strike="noStrike" kern="1200" cap="none" spc="0" normalizeH="0" baseline="0" noProof="0" dirty="0">
                <a:ln>
                  <a:noFill/>
                </a:ln>
                <a:solidFill>
                  <a:prstClr val="black"/>
                </a:solidFill>
                <a:effectLst/>
                <a:uLnTx/>
                <a:uFillTx/>
                <a:latin typeface="Calibri"/>
                <a:ea typeface="+mn-ea"/>
                <a:cs typeface="+mn-cs"/>
              </a:rPr>
              <a:t> 121-14-2 0.13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D012 Endrin 72-20-8 0.02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D031 Heptachlor (and its epoxide) 76-44-8 0.008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D032 Hexachlorobenzene 118-74-1 0.13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D033 Hexachlorobutadiene 87-68-3 0.5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D034 Hexachloroethane 67-72-1 3.0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D008 Lead 7439-92-1 5.0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D013 Lindane 58-89-9 0.4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D009 Mercury 7439-97-6 0.2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D014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Methoxychlor</a:t>
            </a:r>
            <a:r>
              <a:rPr kumimoji="0" lang="en-US" sz="1200" b="0" i="0" u="none" strike="noStrike" kern="1200" cap="none" spc="0" normalizeH="0" baseline="0" noProof="0" dirty="0">
                <a:ln>
                  <a:noFill/>
                </a:ln>
                <a:solidFill>
                  <a:prstClr val="black"/>
                </a:solidFill>
                <a:effectLst/>
                <a:uLnTx/>
                <a:uFillTx/>
                <a:latin typeface="Calibri"/>
                <a:ea typeface="+mn-ea"/>
                <a:cs typeface="+mn-cs"/>
              </a:rPr>
              <a:t> 72-43-5 10.0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D035 Methyl ethyl ketone 78-93-3 200.0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D036 Nitrobenzene 98-95-3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D037 Pentachlorophenol 87-86-5 100.0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D038 Pyridine 110-86-1 5.0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D010 Selenium 7782-49-2 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D011 Silver 7440-22-4 5.0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D039 Tetrachloroethylene 127-18-4 0.7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D015 Toxaphene 8001-35-2 0.5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D040 Trichloroethylene 79-01-6 0.5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D041 2, 4, 5-Trichlorophenol 95-95-4 400.0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D042 2, 4, 6-Trichlorophenol 88-06-2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D017 2, 4, 5-TP (Silvex) 93-72-1 1.0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D043 Vinyl chloride 75-01-4 0.2</a:t>
            </a:r>
          </a:p>
          <a:p>
            <a:endParaRPr lang="en-US" dirty="0"/>
          </a:p>
        </p:txBody>
      </p:sp>
    </p:spTree>
    <p:extLst>
      <p:ext uri="{BB962C8B-B14F-4D97-AF65-F5344CB8AC3E}">
        <p14:creationId xmlns:p14="http://schemas.microsoft.com/office/powerpoint/2010/main" val="4182786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Spent paint booth filters may be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hw</a:t>
            </a:r>
            <a:r>
              <a:rPr kumimoji="0" lang="en-US" sz="1200" b="0" i="0" u="none" strike="noStrike" kern="1200" cap="none" spc="0" normalizeH="0" baseline="0" noProof="0" dirty="0">
                <a:ln>
                  <a:noFill/>
                </a:ln>
                <a:solidFill>
                  <a:prstClr val="black"/>
                </a:solidFill>
                <a:effectLst/>
                <a:uLnTx/>
                <a:uFillTx/>
                <a:latin typeface="Calibri"/>
                <a:ea typeface="+mn-ea"/>
                <a:cs typeface="+mn-cs"/>
              </a:rPr>
              <a:t> for heavy metals.  Businesses that manufacture or coat aerospace parts often use strontium chromate primers that often make booth filters and other debris, such as masking materials, hazardous waste.</a:t>
            </a:r>
          </a:p>
        </p:txBody>
      </p:sp>
    </p:spTree>
    <p:extLst>
      <p:ext uri="{BB962C8B-B14F-4D97-AF65-F5344CB8AC3E}">
        <p14:creationId xmlns:p14="http://schemas.microsoft.com/office/powerpoint/2010/main" val="266694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grey metal shavings are non-</a:t>
            </a:r>
            <a:r>
              <a:rPr kumimoji="0" lang="en-US" sz="1200" b="0" i="0" u="none" strike="noStrike" kern="1200" cap="none" spc="0" normalizeH="0" baseline="0" noProof="0" dirty="0" err="1">
                <a:ln>
                  <a:noFill/>
                </a:ln>
                <a:solidFill>
                  <a:prstClr val="black"/>
                </a:solidFill>
                <a:effectLst/>
                <a:uLnTx/>
                <a:uFillTx/>
                <a:latin typeface="Calibri"/>
                <a:ea typeface="+mn-ea"/>
                <a:cs typeface="+mn-cs"/>
              </a:rPr>
              <a:t>haz</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shiny metal turnings in the trash can fail TCLP for chromium.  They should be managed as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hw</a:t>
            </a:r>
            <a:r>
              <a:rPr kumimoji="0" lang="en-US" sz="1200" b="0" i="0" u="none" strike="noStrike" kern="1200" cap="none" spc="0" normalizeH="0" baseline="0" noProof="0" dirty="0">
                <a:ln>
                  <a:noFill/>
                </a:ln>
                <a:solidFill>
                  <a:prstClr val="black"/>
                </a:solidFill>
                <a:effectLst/>
                <a:uLnTx/>
                <a:uFillTx/>
                <a:latin typeface="Calibri"/>
                <a:ea typeface="+mn-ea"/>
                <a:cs typeface="+mn-cs"/>
              </a:rPr>
              <a:t> or recycled as scrap metal.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0808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441fa8ab0c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441fa8ab0c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872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441fa8ab0c_2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441fa8ab0c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Metal millings in trash cans.</a:t>
            </a: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497D"/>
                </a:solidFill>
                <a:effectLst>
                  <a:outerShdw blurRad="38100" dist="38100" dir="2700000" algn="tl">
                    <a:srgbClr val="000000"/>
                  </a:outerShdw>
                </a:effectLst>
                <a:uLnTx/>
                <a:uFillTx/>
                <a:latin typeface="Calibri"/>
                <a:ea typeface="+mn-ea"/>
                <a:cs typeface="+mn-cs"/>
              </a:rPr>
              <a:t>Hazardous waste from a single waste stream can have many waste codes.  A complete hazardous waste determination involves identifying all applicable waste codes.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6257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 the requirements for doing a HW det under 262.11 are to first determine if your SW is excluded, and then if it’s listed, and finally whether it’s characteristic.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 that’s why we’re starting with the Listed Wastes first.</a:t>
            </a:r>
          </a:p>
        </p:txBody>
      </p:sp>
    </p:spTree>
    <p:extLst>
      <p:ext uri="{BB962C8B-B14F-4D97-AF65-F5344CB8AC3E}">
        <p14:creationId xmlns:p14="http://schemas.microsoft.com/office/powerpoint/2010/main" val="1953146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441fa8ab0c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441fa8ab0c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2192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These are all F-listed wastes:  </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55-gallons drums contain solvent waste from </a:t>
            </a:r>
            <a:r>
              <a:rPr kumimoji="0" lang="en-US" sz="1200" b="1" i="0" u="none" strike="noStrike" kern="1200" cap="none" spc="0" normalizeH="0" baseline="0" noProof="0" dirty="0">
                <a:ln>
                  <a:noFill/>
                </a:ln>
                <a:solidFill>
                  <a:prstClr val="black"/>
                </a:solidFill>
                <a:effectLst/>
                <a:uLnTx/>
                <a:uFillTx/>
                <a:latin typeface="Calibri"/>
                <a:ea typeface="+mn-ea"/>
                <a:cs typeface="+mn-cs"/>
              </a:rPr>
              <a:t>painting/coating operations </a:t>
            </a:r>
            <a:r>
              <a:rPr kumimoji="0" lang="en-US" sz="1200" b="0" i="0" u="none" strike="noStrike" kern="1200" cap="none" spc="0" normalizeH="0" baseline="0" noProof="0" dirty="0">
                <a:ln>
                  <a:noFill/>
                </a:ln>
                <a:solidFill>
                  <a:prstClr val="black"/>
                </a:solidFill>
                <a:effectLst/>
                <a:uLnTx/>
                <a:uFillTx/>
                <a:latin typeface="Calibri"/>
                <a:ea typeface="+mn-ea"/>
                <a:cs typeface="+mn-cs"/>
              </a:rPr>
              <a:t>– could be F005 and/ or F002 depending on what type of solvent or stripper is used</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smaller drum on the containment pallet contains solvent waste from </a:t>
            </a:r>
            <a:r>
              <a:rPr kumimoji="0" lang="en-US" sz="1200" b="1" i="0" u="none" strike="noStrike" kern="1200" cap="none" spc="0" normalizeH="0" baseline="0" noProof="0" dirty="0">
                <a:ln>
                  <a:noFill/>
                </a:ln>
                <a:solidFill>
                  <a:prstClr val="black"/>
                </a:solidFill>
                <a:effectLst/>
                <a:uLnTx/>
                <a:uFillTx/>
                <a:latin typeface="Calibri"/>
                <a:ea typeface="+mn-ea"/>
                <a:cs typeface="+mn-cs"/>
              </a:rPr>
              <a:t>drycleaning operations </a:t>
            </a:r>
            <a:r>
              <a:rPr kumimoji="0" lang="en-US" sz="1200" b="0" i="0" u="none" strike="noStrike" kern="1200" cap="none" spc="0" normalizeH="0" baseline="0" noProof="0" dirty="0">
                <a:ln>
                  <a:noFill/>
                </a:ln>
                <a:solidFill>
                  <a:prstClr val="black"/>
                </a:solidFill>
                <a:effectLst/>
                <a:uLnTx/>
                <a:uFillTx/>
                <a:latin typeface="Calibri"/>
                <a:ea typeface="+mn-ea"/>
                <a:cs typeface="+mn-cs"/>
              </a:rPr>
              <a:t>- F002 solvent </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lab collection jug contains solvent from </a:t>
            </a:r>
            <a:r>
              <a:rPr kumimoji="0" lang="en-US" sz="1200" b="1" i="0" u="none" strike="noStrike" kern="1200" cap="none" spc="0" normalizeH="0" baseline="0" noProof="0" dirty="0">
                <a:ln>
                  <a:noFill/>
                </a:ln>
                <a:solidFill>
                  <a:prstClr val="black"/>
                </a:solidFill>
                <a:effectLst/>
                <a:uLnTx/>
                <a:uFillTx/>
                <a:latin typeface="Calibri"/>
                <a:ea typeface="+mn-ea"/>
                <a:cs typeface="+mn-cs"/>
              </a:rPr>
              <a:t>laboratory operations </a:t>
            </a:r>
            <a:r>
              <a:rPr kumimoji="0" lang="en-US" sz="1200" b="0" i="0" u="none" strike="noStrike" kern="1200" cap="none" spc="0" normalizeH="0" baseline="0" noProof="0" dirty="0">
                <a:ln>
                  <a:noFill/>
                </a:ln>
                <a:solidFill>
                  <a:prstClr val="black"/>
                </a:solidFill>
                <a:effectLst/>
                <a:uLnTx/>
                <a:uFillTx/>
                <a:latin typeface="Calibri"/>
                <a:ea typeface="+mn-ea"/>
                <a:cs typeface="+mn-cs"/>
              </a:rPr>
              <a:t>– could be F005 and/ or F002 depending on what solvent they’re using </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a:ea typeface="+mn-ea"/>
                <a:cs typeface="+mn-cs"/>
              </a:rPr>
              <a:t>The point is they share the same waste codes but the processes by which the wastes were generated vary greatly.</a:t>
            </a:r>
          </a:p>
        </p:txBody>
      </p:sp>
    </p:spTree>
    <p:extLst>
      <p:ext uri="{BB962C8B-B14F-4D97-AF65-F5344CB8AC3E}">
        <p14:creationId xmlns:p14="http://schemas.microsoft.com/office/powerpoint/2010/main" val="1100438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Most commonly encountered type of listed waste.</a:t>
            </a: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Remember all of these chemicals have synonyms.  An SDS may not use the same name used in the rule, and neither might the generator.</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Examples:  Tetrachloroethylene = perchloroethylene; methylene chloride = dimethyl chloride; acetone = 2-propanone; methanol = methyl alcohol</a:t>
            </a: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Also the language for the listings say solvents “containing, before use, a total of ten percent or more (by volume) of one or more of the above…solvents or those solvents listed…” in the listings for F001, F002, F004, or F005.</a:t>
            </a:r>
          </a:p>
        </p:txBody>
      </p:sp>
    </p:spTree>
    <p:extLst>
      <p:ext uri="{BB962C8B-B14F-4D97-AF65-F5344CB8AC3E}">
        <p14:creationId xmlns:p14="http://schemas.microsoft.com/office/powerpoint/2010/main" val="3276053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Also includes still bottoms from the recovery of these spent solvents</a:t>
            </a:r>
          </a:p>
        </p:txBody>
      </p:sp>
    </p:spTree>
    <p:extLst>
      <p:ext uri="{BB962C8B-B14F-4D97-AF65-F5344CB8AC3E}">
        <p14:creationId xmlns:p14="http://schemas.microsoft.com/office/powerpoint/2010/main" val="3259656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Still bottoms that are from 100% F003 listed solvent would not carry the F003 listing if the material does not carry the characteristic of ignitability upon generation.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Facility has to file a one time LDR notification to the landfill if they are disposing of it – if facility is not VSQG</a:t>
            </a:r>
          </a:p>
        </p:txBody>
      </p:sp>
    </p:spTree>
    <p:extLst>
      <p:ext uri="{BB962C8B-B14F-4D97-AF65-F5344CB8AC3E}">
        <p14:creationId xmlns:p14="http://schemas.microsoft.com/office/powerpoint/2010/main" val="3132287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Also D039 if not used for solvent properties</a:t>
            </a:r>
          </a:p>
        </p:txBody>
      </p:sp>
    </p:spTree>
    <p:extLst>
      <p:ext uri="{BB962C8B-B14F-4D97-AF65-F5344CB8AC3E}">
        <p14:creationId xmlns:p14="http://schemas.microsoft.com/office/powerpoint/2010/main" val="200273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This would have to be a mix of mineral spirits, MEK, and  acetone, etc.  Spent solvents that are F003/F005 waste are distilled.  The recovered product is useable, and the still bottoms is a F003/F005 if the still bottoms flash &lt;140 degrees.  If they flash &gt; 140 degrees, it is only a F005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hw</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Mixture rule applies [40 CFR 261.3(a)(2)(iv)].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NOTE:  If the material is listed for ignitability, you do not have to add the D001 code.  For example, F001 is listed for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toxity</a:t>
            </a:r>
            <a:r>
              <a:rPr kumimoji="0" lang="en-US" sz="1200" b="0" i="0" u="none" strike="noStrike" kern="1200" cap="none" spc="0" normalizeH="0" baseline="0" noProof="0" dirty="0">
                <a:ln>
                  <a:noFill/>
                </a:ln>
                <a:solidFill>
                  <a:prstClr val="black"/>
                </a:solidFill>
                <a:effectLst/>
                <a:uLnTx/>
                <a:uFillTx/>
                <a:latin typeface="Calibri"/>
                <a:ea typeface="+mn-ea"/>
                <a:cs typeface="+mn-cs"/>
              </a:rPr>
              <a:t>.  If it is also ignitable you will need to add D001.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F005 is listed for toxicity and ignitability;  You do not need to add D001 to this waste stream.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7063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Methylene Chloride stripper generates F002 water/paint chips/debris.</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Process includes spraying plane with stripper, pressure washing with water, collecting waste in sump.</a:t>
            </a:r>
          </a:p>
        </p:txBody>
      </p:sp>
    </p:spTree>
    <p:extLst>
      <p:ext uri="{BB962C8B-B14F-4D97-AF65-F5344CB8AC3E}">
        <p14:creationId xmlns:p14="http://schemas.microsoft.com/office/powerpoint/2010/main" val="1172848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441fa8ab0c_2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441fa8ab0c_2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Methylene Chloride stripper generates F002 water/paint chips/debris.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So…yeah, they are HW</a:t>
            </a:r>
          </a:p>
        </p:txBody>
      </p:sp>
    </p:spTree>
    <p:extLst>
      <p:ext uri="{BB962C8B-B14F-4D97-AF65-F5344CB8AC3E}">
        <p14:creationId xmlns:p14="http://schemas.microsoft.com/office/powerpoint/2010/main" val="3450246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Product contained Methylene Chloride, so waste was F002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hw</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677900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Mixture rule applies [40 CFR 261.3(a)(2)(iv)]. The rags are only F005 because the solid rags would not be D001/F003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hw</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Excluded solvent contaminated wipes rule found under 261.4(a)(26) and (b)(18)</a:t>
            </a:r>
          </a:p>
        </p:txBody>
      </p:sp>
    </p:spTree>
    <p:extLst>
      <p:ext uri="{BB962C8B-B14F-4D97-AF65-F5344CB8AC3E}">
        <p14:creationId xmlns:p14="http://schemas.microsoft.com/office/powerpoint/2010/main" val="36463859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F006 waste from a sludge press.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F006 excludes sludges from sulfuric acid anodizing of aluminum, tin plating on carbon steel, zinc plating on carbon steel, Al or Zn-Al plating on carbon steel, cleaning/stripping assoc. with tin, zinc, and aluminum, and chemical etching milling of aluminum</a:t>
            </a:r>
          </a:p>
        </p:txBody>
      </p:sp>
    </p:spTree>
    <p:extLst>
      <p:ext uri="{BB962C8B-B14F-4D97-AF65-F5344CB8AC3E}">
        <p14:creationId xmlns:p14="http://schemas.microsoft.com/office/powerpoint/2010/main" val="3711804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 example of F007 HW.</a:t>
            </a: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Note that this listing is for the spent bath;  the previous listing is for waste generated from treatment of the wastewater</a:t>
            </a:r>
          </a:p>
        </p:txBody>
      </p:sp>
    </p:spTree>
    <p:extLst>
      <p:ext uri="{BB962C8B-B14F-4D97-AF65-F5344CB8AC3E}">
        <p14:creationId xmlns:p14="http://schemas.microsoft.com/office/powerpoint/2010/main" val="16686536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Specific Sources</a:t>
            </a:r>
          </a:p>
        </p:txBody>
      </p:sp>
    </p:spTree>
    <p:extLst>
      <p:ext uri="{BB962C8B-B14F-4D97-AF65-F5344CB8AC3E}">
        <p14:creationId xmlns:p14="http://schemas.microsoft.com/office/powerpoint/2010/main" val="22514549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The photo is an example of a wood treatment cylinder using creosote.  The man is shoveling up what is likely K001 HW</a:t>
            </a:r>
          </a:p>
        </p:txBody>
      </p:sp>
    </p:spTree>
    <p:extLst>
      <p:ext uri="{BB962C8B-B14F-4D97-AF65-F5344CB8AC3E}">
        <p14:creationId xmlns:p14="http://schemas.microsoft.com/office/powerpoint/2010/main" val="21532833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The photo is an example of an K062 hazardous waste. Pickling is the removal of annealing oxides, mill scales, and chromium depleted zones.  It is the final step in making stainless steel corrosion resistant.  </a:t>
            </a:r>
          </a:p>
        </p:txBody>
      </p:sp>
    </p:spTree>
    <p:extLst>
      <p:ext uri="{BB962C8B-B14F-4D97-AF65-F5344CB8AC3E}">
        <p14:creationId xmlns:p14="http://schemas.microsoft.com/office/powerpoint/2010/main" val="14438825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P and U wastes are products that have not been used that are to be discarded.</a:t>
            </a:r>
          </a:p>
        </p:txBody>
      </p:sp>
    </p:spTree>
    <p:extLst>
      <p:ext uri="{BB962C8B-B14F-4D97-AF65-F5344CB8AC3E}">
        <p14:creationId xmlns:p14="http://schemas.microsoft.com/office/powerpoint/2010/main" val="22882016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Distribution facilities or manufacturing facilities may generate damaged products or expired items</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Commercial R&amp;D Labs may have old chemicals</a:t>
            </a:r>
          </a:p>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School labs have old chemicals</a:t>
            </a:r>
          </a:p>
        </p:txBody>
      </p:sp>
    </p:spTree>
    <p:extLst>
      <p:ext uri="{BB962C8B-B14F-4D97-AF65-F5344CB8AC3E}">
        <p14:creationId xmlns:p14="http://schemas.microsoft.com/office/powerpoint/2010/main" val="3302274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41fa8ab0c_2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41fa8ab0c_2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261.4 examples of excluded materials: domestic sewage, IW discharges subject to regulation under Clean Water Act, excluded scrap metal being recycled, shredded circuit boards being recycled, CRT tubes unless disposed of</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260.30, 260.31, 260.34 – determined by the Administrator on a case by case basis</a:t>
            </a:r>
          </a:p>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 community college that no longer performs experiments with these chemicals should do a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hw</a:t>
            </a:r>
            <a:r>
              <a:rPr kumimoji="0" lang="en-US" sz="1200" b="0" i="0" u="none" strike="noStrike" kern="1200" cap="none" spc="0" normalizeH="0" baseline="0" noProof="0" dirty="0">
                <a:ln>
                  <a:noFill/>
                </a:ln>
                <a:solidFill>
                  <a:prstClr val="black"/>
                </a:solidFill>
                <a:effectLst/>
                <a:uLnTx/>
                <a:uFillTx/>
                <a:latin typeface="Calibri"/>
                <a:ea typeface="+mn-ea"/>
                <a:cs typeface="+mn-cs"/>
              </a:rPr>
              <a:t> det. on them.</a:t>
            </a:r>
          </a:p>
        </p:txBody>
      </p:sp>
    </p:spTree>
    <p:extLst>
      <p:ext uri="{BB962C8B-B14F-4D97-AF65-F5344CB8AC3E}">
        <p14:creationId xmlns:p14="http://schemas.microsoft.com/office/powerpoint/2010/main" val="22367980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 spill of a U waste should be managed as a U waste.  May want to refer the cleanup to the FDEP waste cleanup or petroleum cleanup section.</a:t>
            </a:r>
          </a:p>
        </p:txBody>
      </p:sp>
    </p:spTree>
    <p:extLst>
      <p:ext uri="{BB962C8B-B14F-4D97-AF65-F5344CB8AC3E}">
        <p14:creationId xmlns:p14="http://schemas.microsoft.com/office/powerpoint/2010/main" val="2547881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Common P wastes include some pharmaceuticals.</a:t>
            </a:r>
          </a:p>
        </p:txBody>
      </p:sp>
    </p:spTree>
    <p:extLst>
      <p:ext uri="{BB962C8B-B14F-4D97-AF65-F5344CB8AC3E}">
        <p14:creationId xmlns:p14="http://schemas.microsoft.com/office/powerpoint/2010/main" val="4906612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Off-spec or damaged items may be U or P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hw</a:t>
            </a:r>
            <a:r>
              <a:rPr kumimoji="0" lang="en-US" sz="1200" b="0" i="0" u="none" strike="noStrike" kern="1200" cap="none" spc="0" normalizeH="0" baseline="0" noProof="0" dirty="0">
                <a:ln>
                  <a:noFill/>
                </a:ln>
                <a:solidFill>
                  <a:prstClr val="black"/>
                </a:solidFill>
                <a:effectLst/>
                <a:uLnTx/>
                <a:uFillTx/>
                <a:latin typeface="Calibri"/>
                <a:ea typeface="+mn-ea"/>
                <a:cs typeface="+mn-cs"/>
              </a:rPr>
              <a:t>, but they may also exhibit a characteristic and be D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hw</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69655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initial, unused parts washer solvent may be non-</a:t>
            </a:r>
            <a:r>
              <a:rPr lang="en-US" dirty="0" err="1"/>
              <a:t>haz</a:t>
            </a:r>
            <a:r>
              <a:rPr lang="en-US" dirty="0"/>
              <a:t>, but the spent solvent may be </a:t>
            </a:r>
            <a:r>
              <a:rPr lang="en-US" dirty="0" err="1"/>
              <a:t>haz</a:t>
            </a:r>
            <a:r>
              <a:rPr lang="en-US" dirty="0"/>
              <a:t>.  Don’t forget about the filter.  It may be </a:t>
            </a:r>
            <a:r>
              <a:rPr lang="en-US" dirty="0" err="1"/>
              <a:t>haz</a:t>
            </a:r>
            <a:r>
              <a:rPr lang="en-US" dirty="0"/>
              <a:t>.</a:t>
            </a:r>
          </a:p>
        </p:txBody>
      </p:sp>
    </p:spTree>
    <p:extLst>
      <p:ext uri="{BB962C8B-B14F-4D97-AF65-F5344CB8AC3E}">
        <p14:creationId xmlns:p14="http://schemas.microsoft.com/office/powerpoint/2010/main" val="26434866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40 CFR 261.7(b)(1) A container or an inner liner removed from a container that has held any hazardous waste, except waste that is a compressed gas or that is identified as an acute hazardous waste listed in 261.31, 261.32, or 261.33(e) of this chapter is empty if: (</a:t>
            </a:r>
            <a:r>
              <a:rPr kumimoji="0" lang="en-US" sz="1200" b="0" i="0" u="none" strike="noStrike" kern="1200" cap="none" spc="0" normalizeH="0" baseline="0" noProof="0" dirty="0" err="1">
                <a:ln>
                  <a:noFill/>
                </a:ln>
                <a:solidFill>
                  <a:prstClr val="black"/>
                </a:solidFill>
                <a:effectLst/>
                <a:uLnTx/>
                <a:uFillTx/>
                <a:latin typeface="Times New Roman" pitchFamily="18" charset="0"/>
                <a:ea typeface="+mn-ea"/>
                <a:cs typeface="+mn-cs"/>
              </a:rPr>
              <a:t>i</a:t>
            </a: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 All wastes have been removed that can be removed using the practices commonly employed to remove materials from that type of container, e.g., pouring, pumping, and aspirating, and (ii) No more than 2.5 centimeters (one inch) of residue remain on the bottom of the container or inner liner, or (iii) (A) No more than 3 percent by weight of the total capacity of the container remains in the container or inner liner if the container is less than or equal to 119 gallons in size; or (B) No more than 0.3 percent by weight of the total capacity of the container remains in the container or inner liner if the container is greater than 119 gallons in size.</a:t>
            </a:r>
          </a:p>
        </p:txBody>
      </p:sp>
    </p:spTree>
    <p:extLst>
      <p:ext uri="{BB962C8B-B14F-4D97-AF65-F5344CB8AC3E}">
        <p14:creationId xmlns:p14="http://schemas.microsoft.com/office/powerpoint/2010/main" val="4670477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41fa8ab0c_2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41fa8ab0c_2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we know from the previous slide that solid waste is a discarded material that is not excluded.</a:t>
            </a:r>
          </a:p>
          <a:p>
            <a:endParaRPr lang="en-US" dirty="0"/>
          </a:p>
          <a:p>
            <a:pPr marL="158750" indent="0">
              <a:buNone/>
            </a:pPr>
            <a:r>
              <a:rPr lang="en-US" dirty="0"/>
              <a:t>So what is a “Discarded Material?”</a:t>
            </a:r>
          </a:p>
          <a:p>
            <a:endParaRPr lang="en-US" dirty="0"/>
          </a:p>
          <a:p>
            <a:pPr marL="158750" indent="0">
              <a:buNone/>
            </a:pPr>
            <a:r>
              <a:rPr lang="en-US" dirty="0"/>
              <a:t>261.2(b) - Materials are solid waste if they are abandoned by being: disposed of; or burned/incinerated; or accumulated, stored, or treated (but not recycled) before or in lieu of being abandoned by being disposed of, burned or incinerated; or sham recycled</a:t>
            </a:r>
          </a:p>
          <a:p>
            <a:endParaRPr lang="en-US" dirty="0"/>
          </a:p>
        </p:txBody>
      </p:sp>
    </p:spTree>
    <p:extLst>
      <p:ext uri="{BB962C8B-B14F-4D97-AF65-F5344CB8AC3E}">
        <p14:creationId xmlns:p14="http://schemas.microsoft.com/office/powerpoint/2010/main" val="661459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 – One of the ways a material is “discarded” is by being abandoned.</a:t>
            </a:r>
          </a:p>
          <a:p>
            <a:pPr marL="158750" indent="0">
              <a:buNone/>
            </a:pPr>
            <a:r>
              <a:rPr lang="en-US" dirty="0"/>
              <a:t>That’s defined too.</a:t>
            </a:r>
          </a:p>
          <a:p>
            <a:endParaRPr lang="en-US" dirty="0"/>
          </a:p>
          <a:p>
            <a:pPr marL="158750" indent="0">
              <a:buNone/>
            </a:pPr>
            <a:r>
              <a:rPr lang="en-US" dirty="0"/>
              <a:t>261.2(b) - Materials are solid waste if they are abandoned by being: disposed of; or burned/incinerated; or accumulated, stored, or treated (but not recycled) before or in lieu of being abandoned by being disposed of, burned or incinerated; or sham recycled</a:t>
            </a:r>
          </a:p>
          <a:p>
            <a:endParaRPr lang="en-US" dirty="0"/>
          </a:p>
          <a:p>
            <a:pPr marL="158750" indent="0">
              <a:buNone/>
            </a:pPr>
            <a:r>
              <a:rPr lang="en-US" dirty="0"/>
              <a:t>Sham recycling is not legitimate recycling as defined in 260.43 i.e. catalytic converter recycling of precious metals may be sham recycling</a:t>
            </a:r>
          </a:p>
        </p:txBody>
      </p:sp>
    </p:spTree>
    <p:extLst>
      <p:ext uri="{BB962C8B-B14F-4D97-AF65-F5344CB8AC3E}">
        <p14:creationId xmlns:p14="http://schemas.microsoft.com/office/powerpoint/2010/main" val="2652164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Applies to wastes in column 1 in Table 1 under 261.2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land applied or used to produce products that are applied to or placed on the 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Examples of “use constituting disposal: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 using waste like materials as fill or cover material, as an ingredient in fertilizers, or construction materials (concrete, road base, etc.)</a:t>
            </a:r>
          </a:p>
          <a:p>
            <a:endParaRPr lang="en-US" dirty="0"/>
          </a:p>
        </p:txBody>
      </p:sp>
    </p:spTree>
    <p:extLst>
      <p:ext uri="{BB962C8B-B14F-4D97-AF65-F5344CB8AC3E}">
        <p14:creationId xmlns:p14="http://schemas.microsoft.com/office/powerpoint/2010/main" val="2350864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Wastes (except wastewater and spent carbon from hydrogen chloride purification) from the production or manufacturing use (as a reactant, chemical intermediate, or component in a formulating process) of tri- or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tetrachlorophenol</a:t>
            </a:r>
            <a:r>
              <a:rPr kumimoji="0" lang="en-US" sz="1200" b="0" i="0" u="none" strike="noStrike" kern="1200" cap="none" spc="0" normalizeH="0" baseline="0" noProof="0" dirty="0">
                <a:ln>
                  <a:noFill/>
                </a:ln>
                <a:solidFill>
                  <a:prstClr val="black"/>
                </a:solidFill>
                <a:effectLst/>
                <a:uLnTx/>
                <a:uFillTx/>
                <a:latin typeface="Calibri"/>
                <a:ea typeface="+mn-ea"/>
                <a:cs typeface="+mn-cs"/>
              </a:rPr>
              <a:t>, or of intermediates used to produce their pesticide derivatives. (This listing does not include wastes from the production of Hexachlorophene from highly purified 2,4,5-trichlorophenol.)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Wastes (except wastewater and spent carbon from hydrogen chloride purification) from the production or manufacturing use (as a reactant, chemical intermediate, or component in a formulating process) of pentachlorophenol, or of intermediates used to produce its derivatives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Note for F020 and F021:  unless used as an ingredient to make a product at the site of generation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Wastes (except wastewater and spent carbon from hydrogen chloride purification) from the manufacturing use (as a reactant, chemical intermediate, or component in a formulating process) of tetra-, penta-, or hexachlorobenzenes under alkaline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Wastes (except wastewater and spent carbon from hydrogen chloride purification) from the production of materials on equipment previously used for the production or manufacturing use (as a reactant, chemical intermediate, or component in a formulating process) of tri- and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tetrachlorophenols</a:t>
            </a:r>
            <a:r>
              <a:rPr kumimoji="0" lang="en-US" sz="1200" b="0" i="0" u="none" strike="noStrike" kern="1200" cap="none" spc="0" normalizeH="0" baseline="0" noProof="0" dirty="0">
                <a:ln>
                  <a:noFill/>
                </a:ln>
                <a:solidFill>
                  <a:prstClr val="black"/>
                </a:solidFill>
                <a:effectLst/>
                <a:uLnTx/>
                <a:uFillTx/>
                <a:latin typeface="Calibri"/>
                <a:ea typeface="+mn-ea"/>
                <a:cs typeface="+mn-cs"/>
              </a:rPr>
              <a:t>. (This listing does not include wastes from equipment used only for the production or use of Hexachlorophene from highly purified 2,4,5-trichlorophenol.)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Wastes (except wastewater and spent carbon from hydrogen chloride purification) from the production of materials on equipment previously used for the manufacturing use (as a reactant, chemical intermediate, or component in a formulating process) of tetra-, penta-, or hexachlorobenzene under alkaline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F028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Residues resulting from the incineration or thermal treatment of soil contaminated with EPA Hazardous Waste Nos. F020, F021, F022, F023, F026, and F027</a:t>
            </a:r>
          </a:p>
          <a:p>
            <a:endParaRPr lang="en-US" dirty="0"/>
          </a:p>
        </p:txBody>
      </p:sp>
    </p:spTree>
    <p:extLst>
      <p:ext uri="{BB962C8B-B14F-4D97-AF65-F5344CB8AC3E}">
        <p14:creationId xmlns:p14="http://schemas.microsoft.com/office/powerpoint/2010/main" val="4205907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320" y="0"/>
            <a:ext cx="9141900" cy="51207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5200"/>
              <a:buFont typeface="Calibri"/>
              <a:buNone/>
              <a:defRPr sz="5200">
                <a:solidFill>
                  <a:srgbClr val="FFFFFF"/>
                </a:solidFill>
                <a:latin typeface="Calibri"/>
                <a:ea typeface="Calibri"/>
                <a:cs typeface="Calibri"/>
                <a:sym typeface="Calibri"/>
              </a:defRPr>
            </a:lvl1pPr>
            <a:lvl2pPr lvl="1">
              <a:spcBef>
                <a:spcPts val="0"/>
              </a:spcBef>
              <a:spcAft>
                <a:spcPts val="0"/>
              </a:spcAft>
              <a:buClr>
                <a:srgbClr val="FFFFFF"/>
              </a:buClr>
              <a:buSzPts val="5200"/>
              <a:buFont typeface="Calibri"/>
              <a:buNone/>
              <a:defRPr sz="5200">
                <a:solidFill>
                  <a:srgbClr val="FFFFFF"/>
                </a:solidFill>
                <a:latin typeface="Calibri"/>
                <a:ea typeface="Calibri"/>
                <a:cs typeface="Calibri"/>
                <a:sym typeface="Calibri"/>
              </a:defRPr>
            </a:lvl2pPr>
            <a:lvl3pPr lvl="2">
              <a:spcBef>
                <a:spcPts val="0"/>
              </a:spcBef>
              <a:spcAft>
                <a:spcPts val="0"/>
              </a:spcAft>
              <a:buClr>
                <a:srgbClr val="FFFFFF"/>
              </a:buClr>
              <a:buSzPts val="5200"/>
              <a:buFont typeface="Calibri"/>
              <a:buNone/>
              <a:defRPr sz="5200">
                <a:solidFill>
                  <a:srgbClr val="FFFFFF"/>
                </a:solidFill>
                <a:latin typeface="Calibri"/>
                <a:ea typeface="Calibri"/>
                <a:cs typeface="Calibri"/>
                <a:sym typeface="Calibri"/>
              </a:defRPr>
            </a:lvl3pPr>
            <a:lvl4pPr lvl="3">
              <a:spcBef>
                <a:spcPts val="0"/>
              </a:spcBef>
              <a:spcAft>
                <a:spcPts val="0"/>
              </a:spcAft>
              <a:buClr>
                <a:srgbClr val="FFFFFF"/>
              </a:buClr>
              <a:buSzPts val="5200"/>
              <a:buFont typeface="Calibri"/>
              <a:buNone/>
              <a:defRPr sz="5200">
                <a:solidFill>
                  <a:srgbClr val="FFFFFF"/>
                </a:solidFill>
                <a:latin typeface="Calibri"/>
                <a:ea typeface="Calibri"/>
                <a:cs typeface="Calibri"/>
                <a:sym typeface="Calibri"/>
              </a:defRPr>
            </a:lvl4pPr>
            <a:lvl5pPr lvl="4">
              <a:spcBef>
                <a:spcPts val="0"/>
              </a:spcBef>
              <a:spcAft>
                <a:spcPts val="0"/>
              </a:spcAft>
              <a:buClr>
                <a:srgbClr val="FFFFFF"/>
              </a:buClr>
              <a:buSzPts val="5200"/>
              <a:buFont typeface="Calibri"/>
              <a:buNone/>
              <a:defRPr sz="5200">
                <a:solidFill>
                  <a:srgbClr val="FFFFFF"/>
                </a:solidFill>
                <a:latin typeface="Calibri"/>
                <a:ea typeface="Calibri"/>
                <a:cs typeface="Calibri"/>
                <a:sym typeface="Calibri"/>
              </a:defRPr>
            </a:lvl5pPr>
            <a:lvl6pPr lvl="5">
              <a:spcBef>
                <a:spcPts val="0"/>
              </a:spcBef>
              <a:spcAft>
                <a:spcPts val="0"/>
              </a:spcAft>
              <a:buClr>
                <a:srgbClr val="FFFFFF"/>
              </a:buClr>
              <a:buSzPts val="5200"/>
              <a:buFont typeface="Calibri"/>
              <a:buNone/>
              <a:defRPr sz="5200">
                <a:solidFill>
                  <a:srgbClr val="FFFFFF"/>
                </a:solidFill>
                <a:latin typeface="Calibri"/>
                <a:ea typeface="Calibri"/>
                <a:cs typeface="Calibri"/>
                <a:sym typeface="Calibri"/>
              </a:defRPr>
            </a:lvl6pPr>
            <a:lvl7pPr lvl="6">
              <a:spcBef>
                <a:spcPts val="0"/>
              </a:spcBef>
              <a:spcAft>
                <a:spcPts val="0"/>
              </a:spcAft>
              <a:buClr>
                <a:srgbClr val="FFFFFF"/>
              </a:buClr>
              <a:buSzPts val="5200"/>
              <a:buFont typeface="Calibri"/>
              <a:buNone/>
              <a:defRPr sz="5200">
                <a:solidFill>
                  <a:srgbClr val="FFFFFF"/>
                </a:solidFill>
                <a:latin typeface="Calibri"/>
                <a:ea typeface="Calibri"/>
                <a:cs typeface="Calibri"/>
                <a:sym typeface="Calibri"/>
              </a:defRPr>
            </a:lvl7pPr>
            <a:lvl8pPr lvl="7">
              <a:spcBef>
                <a:spcPts val="0"/>
              </a:spcBef>
              <a:spcAft>
                <a:spcPts val="0"/>
              </a:spcAft>
              <a:buClr>
                <a:srgbClr val="FFFFFF"/>
              </a:buClr>
              <a:buSzPts val="5200"/>
              <a:buFont typeface="Calibri"/>
              <a:buNone/>
              <a:defRPr sz="5200">
                <a:solidFill>
                  <a:srgbClr val="FFFFFF"/>
                </a:solidFill>
                <a:latin typeface="Calibri"/>
                <a:ea typeface="Calibri"/>
                <a:cs typeface="Calibri"/>
                <a:sym typeface="Calibri"/>
              </a:defRPr>
            </a:lvl8pPr>
            <a:lvl9pPr lvl="8">
              <a:spcBef>
                <a:spcPts val="0"/>
              </a:spcBef>
              <a:spcAft>
                <a:spcPts val="0"/>
              </a:spcAft>
              <a:buClr>
                <a:srgbClr val="FFFFFF"/>
              </a:buClr>
              <a:buSzPts val="5200"/>
              <a:buFont typeface="Calibri"/>
              <a:buNone/>
              <a:defRPr sz="5200">
                <a:solidFill>
                  <a:srgbClr val="FFFFFF"/>
                </a:solidFill>
                <a:latin typeface="Calibri"/>
                <a:ea typeface="Calibri"/>
                <a:cs typeface="Calibri"/>
                <a:sym typeface="Calibri"/>
              </a:defRPr>
            </a:lvl9pPr>
          </a:lstStyle>
          <a:p>
            <a:endParaRPr/>
          </a:p>
        </p:txBody>
      </p:sp>
      <p:sp>
        <p:nvSpPr>
          <p:cNvPr id="12" name="Google Shape;12;p2"/>
          <p:cNvSpPr/>
          <p:nvPr/>
        </p:nvSpPr>
        <p:spPr>
          <a:xfrm>
            <a:off x="0" y="2712720"/>
            <a:ext cx="9144000" cy="2407920"/>
          </a:xfrm>
          <a:custGeom>
            <a:avLst/>
            <a:gdLst/>
            <a:ahLst/>
            <a:cxnLst/>
            <a:rect l="l" t="t" r="r" b="b"/>
            <a:pathLst>
              <a:path w="9144000" h="2407920" extrusionOk="0">
                <a:moveTo>
                  <a:pt x="0" y="2407920"/>
                </a:moveTo>
                <a:lnTo>
                  <a:pt x="9143999" y="2407920"/>
                </a:lnTo>
                <a:lnTo>
                  <a:pt x="9144000" y="0"/>
                </a:lnTo>
                <a:lnTo>
                  <a:pt x="0" y="0"/>
                </a:lnTo>
                <a:lnTo>
                  <a:pt x="0" y="2407920"/>
                </a:lnTo>
                <a:close/>
              </a:path>
            </a:pathLst>
          </a:custGeom>
          <a:solidFill>
            <a:srgbClr val="000000">
              <a:alpha val="3176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13" name="Google Shape;13;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FFFFFF"/>
              </a:buClr>
              <a:buSzPts val="2800"/>
              <a:buNone/>
              <a:defRPr sz="2800">
                <a:solidFill>
                  <a:srgbClr val="FFFFFF"/>
                </a:solidFill>
              </a:defRPr>
            </a:lvl1pPr>
            <a:lvl2pPr lvl="1">
              <a:lnSpc>
                <a:spcPct val="100000"/>
              </a:lnSpc>
              <a:spcBef>
                <a:spcPts val="0"/>
              </a:spcBef>
              <a:spcAft>
                <a:spcPts val="0"/>
              </a:spcAft>
              <a:buClr>
                <a:srgbClr val="FFFFFF"/>
              </a:buClr>
              <a:buSzPts val="2800"/>
              <a:buNone/>
              <a:defRPr sz="2800">
                <a:solidFill>
                  <a:srgbClr val="FFFFFF"/>
                </a:solidFill>
              </a:defRPr>
            </a:lvl2pPr>
            <a:lvl3pPr lvl="2">
              <a:lnSpc>
                <a:spcPct val="100000"/>
              </a:lnSpc>
              <a:spcBef>
                <a:spcPts val="0"/>
              </a:spcBef>
              <a:spcAft>
                <a:spcPts val="0"/>
              </a:spcAft>
              <a:buClr>
                <a:srgbClr val="FFFFFF"/>
              </a:buClr>
              <a:buSzPts val="2800"/>
              <a:buNone/>
              <a:defRPr sz="2800">
                <a:solidFill>
                  <a:srgbClr val="FFFFFF"/>
                </a:solidFill>
              </a:defRPr>
            </a:lvl3pPr>
            <a:lvl4pPr lvl="3">
              <a:lnSpc>
                <a:spcPct val="100000"/>
              </a:lnSpc>
              <a:spcBef>
                <a:spcPts val="0"/>
              </a:spcBef>
              <a:spcAft>
                <a:spcPts val="0"/>
              </a:spcAft>
              <a:buClr>
                <a:srgbClr val="FFFFFF"/>
              </a:buClr>
              <a:buSzPts val="2800"/>
              <a:buNone/>
              <a:defRPr sz="2800">
                <a:solidFill>
                  <a:srgbClr val="FFFFFF"/>
                </a:solidFill>
              </a:defRPr>
            </a:lvl4pPr>
            <a:lvl5pPr lvl="4">
              <a:lnSpc>
                <a:spcPct val="100000"/>
              </a:lnSpc>
              <a:spcBef>
                <a:spcPts val="0"/>
              </a:spcBef>
              <a:spcAft>
                <a:spcPts val="0"/>
              </a:spcAft>
              <a:buClr>
                <a:srgbClr val="FFFFFF"/>
              </a:buClr>
              <a:buSzPts val="2800"/>
              <a:buNone/>
              <a:defRPr sz="2800">
                <a:solidFill>
                  <a:srgbClr val="FFFFFF"/>
                </a:solidFill>
              </a:defRPr>
            </a:lvl5pPr>
            <a:lvl6pPr lvl="5">
              <a:lnSpc>
                <a:spcPct val="100000"/>
              </a:lnSpc>
              <a:spcBef>
                <a:spcPts val="0"/>
              </a:spcBef>
              <a:spcAft>
                <a:spcPts val="0"/>
              </a:spcAft>
              <a:buClr>
                <a:srgbClr val="FFFFFF"/>
              </a:buClr>
              <a:buSzPts val="2800"/>
              <a:buNone/>
              <a:defRPr sz="2800">
                <a:solidFill>
                  <a:srgbClr val="FFFFFF"/>
                </a:solidFill>
              </a:defRPr>
            </a:lvl6pPr>
            <a:lvl7pPr lvl="6">
              <a:lnSpc>
                <a:spcPct val="100000"/>
              </a:lnSpc>
              <a:spcBef>
                <a:spcPts val="0"/>
              </a:spcBef>
              <a:spcAft>
                <a:spcPts val="0"/>
              </a:spcAft>
              <a:buClr>
                <a:srgbClr val="FFFFFF"/>
              </a:buClr>
              <a:buSzPts val="2800"/>
              <a:buNone/>
              <a:defRPr sz="2800">
                <a:solidFill>
                  <a:srgbClr val="FFFFFF"/>
                </a:solidFill>
              </a:defRPr>
            </a:lvl7pPr>
            <a:lvl8pPr lvl="7">
              <a:lnSpc>
                <a:spcPct val="100000"/>
              </a:lnSpc>
              <a:spcBef>
                <a:spcPts val="0"/>
              </a:spcBef>
              <a:spcAft>
                <a:spcPts val="0"/>
              </a:spcAft>
              <a:buClr>
                <a:srgbClr val="FFFFFF"/>
              </a:buClr>
              <a:buSzPts val="2800"/>
              <a:buNone/>
              <a:defRPr sz="2800">
                <a:solidFill>
                  <a:srgbClr val="FFFFFF"/>
                </a:solidFill>
              </a:defRPr>
            </a:lvl8pPr>
            <a:lvl9pPr lvl="8">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5" name="Google Shape;15;p2"/>
          <p:cNvPicPr preferRelativeResize="0"/>
          <p:nvPr/>
        </p:nvPicPr>
        <p:blipFill>
          <a:blip r:embed="rId3">
            <a:alphaModFix/>
          </a:blip>
          <a:stretch>
            <a:fillRect/>
          </a:stretch>
        </p:blipFill>
        <p:spPr>
          <a:xfrm>
            <a:off x="6370125" y="3711152"/>
            <a:ext cx="2462176" cy="95207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1 1">
  <p:cSld name="MAIN_POINT_1_1">
    <p:spTree>
      <p:nvGrpSpPr>
        <p:cNvPr id="1" name="Shape 56"/>
        <p:cNvGrpSpPr/>
        <p:nvPr/>
      </p:nvGrpSpPr>
      <p:grpSpPr>
        <a:xfrm>
          <a:off x="0" y="0"/>
          <a:ext cx="0" cy="0"/>
          <a:chOff x="0" y="0"/>
          <a:chExt cx="0" cy="0"/>
        </a:xfrm>
      </p:grpSpPr>
      <p:sp>
        <p:nvSpPr>
          <p:cNvPr id="57" name="Google Shape;57;p11"/>
          <p:cNvSpPr/>
          <p:nvPr/>
        </p:nvSpPr>
        <p:spPr>
          <a:xfrm>
            <a:off x="0" y="0"/>
            <a:ext cx="9144000" cy="5120640"/>
          </a:xfrm>
          <a:custGeom>
            <a:avLst/>
            <a:gdLst/>
            <a:ahLst/>
            <a:cxnLst/>
            <a:rect l="l" t="t" r="r" b="b"/>
            <a:pathLst>
              <a:path w="9144000" h="5120640" extrusionOk="0">
                <a:moveTo>
                  <a:pt x="0" y="5120640"/>
                </a:moveTo>
                <a:lnTo>
                  <a:pt x="9144000" y="5120640"/>
                </a:lnTo>
                <a:lnTo>
                  <a:pt x="9144000" y="0"/>
                </a:lnTo>
                <a:lnTo>
                  <a:pt x="0" y="0"/>
                </a:lnTo>
                <a:lnTo>
                  <a:pt x="0" y="5120640"/>
                </a:lnTo>
                <a:close/>
              </a:path>
            </a:pathLst>
          </a:custGeom>
          <a:solidFill>
            <a:srgbClr val="A6D05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58" name="Google Shape;58;p11"/>
          <p:cNvSpPr txBox="1">
            <a:spLocks noGrp="1"/>
          </p:cNvSpPr>
          <p:nvPr>
            <p:ph type="title"/>
          </p:nvPr>
        </p:nvSpPr>
        <p:spPr>
          <a:xfrm>
            <a:off x="490250" y="450150"/>
            <a:ext cx="55209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0" name="Google Shape;60;p11"/>
          <p:cNvSpPr/>
          <p:nvPr/>
        </p:nvSpPr>
        <p:spPr>
          <a:xfrm>
            <a:off x="6905109" y="1929661"/>
            <a:ext cx="1811700" cy="30693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
        <p:cNvGrpSpPr/>
        <p:nvPr/>
      </p:nvGrpSpPr>
      <p:grpSpPr>
        <a:xfrm>
          <a:off x="0" y="0"/>
          <a:ext cx="0" cy="0"/>
          <a:chOff x="0" y="0"/>
          <a:chExt cx="0" cy="0"/>
        </a:xfrm>
      </p:grpSpPr>
      <p:sp>
        <p:nvSpPr>
          <p:cNvPr id="62" name="Google Shape;62;p1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63" name="Google Shape;6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964825" y="70510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006AB6"/>
              </a:buClr>
              <a:buSzPts val="3600"/>
              <a:buNone/>
              <a:defRPr sz="3600" b="1">
                <a:solidFill>
                  <a:srgbClr val="006AB6"/>
                </a:solidFill>
              </a:defRPr>
            </a:lvl1pPr>
            <a:lvl2pPr lvl="1">
              <a:spcBef>
                <a:spcPts val="0"/>
              </a:spcBef>
              <a:spcAft>
                <a:spcPts val="0"/>
              </a:spcAft>
              <a:buClr>
                <a:srgbClr val="006AB6"/>
              </a:buClr>
              <a:buSzPts val="3600"/>
              <a:buNone/>
              <a:defRPr sz="3600" b="1">
                <a:solidFill>
                  <a:srgbClr val="006AB6"/>
                </a:solidFill>
              </a:defRPr>
            </a:lvl2pPr>
            <a:lvl3pPr lvl="2">
              <a:spcBef>
                <a:spcPts val="0"/>
              </a:spcBef>
              <a:spcAft>
                <a:spcPts val="0"/>
              </a:spcAft>
              <a:buClr>
                <a:srgbClr val="006AB6"/>
              </a:buClr>
              <a:buSzPts val="3600"/>
              <a:buNone/>
              <a:defRPr sz="3600" b="1">
                <a:solidFill>
                  <a:srgbClr val="006AB6"/>
                </a:solidFill>
              </a:defRPr>
            </a:lvl3pPr>
            <a:lvl4pPr lvl="3">
              <a:spcBef>
                <a:spcPts val="0"/>
              </a:spcBef>
              <a:spcAft>
                <a:spcPts val="0"/>
              </a:spcAft>
              <a:buClr>
                <a:srgbClr val="006AB6"/>
              </a:buClr>
              <a:buSzPts val="3600"/>
              <a:buNone/>
              <a:defRPr sz="3600" b="1">
                <a:solidFill>
                  <a:srgbClr val="006AB6"/>
                </a:solidFill>
              </a:defRPr>
            </a:lvl4pPr>
            <a:lvl5pPr lvl="4">
              <a:spcBef>
                <a:spcPts val="0"/>
              </a:spcBef>
              <a:spcAft>
                <a:spcPts val="0"/>
              </a:spcAft>
              <a:buClr>
                <a:srgbClr val="006AB6"/>
              </a:buClr>
              <a:buSzPts val="3600"/>
              <a:buNone/>
              <a:defRPr sz="3600" b="1">
                <a:solidFill>
                  <a:srgbClr val="006AB6"/>
                </a:solidFill>
              </a:defRPr>
            </a:lvl5pPr>
            <a:lvl6pPr lvl="5">
              <a:spcBef>
                <a:spcPts val="0"/>
              </a:spcBef>
              <a:spcAft>
                <a:spcPts val="0"/>
              </a:spcAft>
              <a:buClr>
                <a:srgbClr val="006AB6"/>
              </a:buClr>
              <a:buSzPts val="3600"/>
              <a:buNone/>
              <a:defRPr sz="3600" b="1">
                <a:solidFill>
                  <a:srgbClr val="006AB6"/>
                </a:solidFill>
              </a:defRPr>
            </a:lvl6pPr>
            <a:lvl7pPr lvl="6">
              <a:spcBef>
                <a:spcPts val="0"/>
              </a:spcBef>
              <a:spcAft>
                <a:spcPts val="0"/>
              </a:spcAft>
              <a:buClr>
                <a:srgbClr val="006AB6"/>
              </a:buClr>
              <a:buSzPts val="3600"/>
              <a:buNone/>
              <a:defRPr sz="3600" b="1">
                <a:solidFill>
                  <a:srgbClr val="006AB6"/>
                </a:solidFill>
              </a:defRPr>
            </a:lvl7pPr>
            <a:lvl8pPr lvl="7">
              <a:spcBef>
                <a:spcPts val="0"/>
              </a:spcBef>
              <a:spcAft>
                <a:spcPts val="0"/>
              </a:spcAft>
              <a:buClr>
                <a:srgbClr val="006AB6"/>
              </a:buClr>
              <a:buSzPts val="3600"/>
              <a:buNone/>
              <a:defRPr sz="3600" b="1">
                <a:solidFill>
                  <a:srgbClr val="006AB6"/>
                </a:solidFill>
              </a:defRPr>
            </a:lvl8pPr>
            <a:lvl9pPr lvl="8">
              <a:spcBef>
                <a:spcPts val="0"/>
              </a:spcBef>
              <a:spcAft>
                <a:spcPts val="0"/>
              </a:spcAft>
              <a:buClr>
                <a:srgbClr val="006AB6"/>
              </a:buClr>
              <a:buSzPts val="3600"/>
              <a:buNone/>
              <a:defRPr sz="3600" b="1">
                <a:solidFill>
                  <a:srgbClr val="006AB6"/>
                </a:solidFill>
              </a:defRPr>
            </a:lvl9pPr>
          </a:lstStyle>
          <a:p>
            <a:endParaRPr/>
          </a:p>
        </p:txBody>
      </p:sp>
      <p:sp>
        <p:nvSpPr>
          <p:cNvPr id="21" name="Google Shape;21;p4"/>
          <p:cNvSpPr txBox="1">
            <a:spLocks noGrp="1"/>
          </p:cNvSpPr>
          <p:nvPr>
            <p:ph type="body" idx="1"/>
          </p:nvPr>
        </p:nvSpPr>
        <p:spPr>
          <a:xfrm>
            <a:off x="964825" y="1412550"/>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 name="Google Shape;23;p4"/>
          <p:cNvSpPr/>
          <p:nvPr/>
        </p:nvSpPr>
        <p:spPr>
          <a:xfrm>
            <a:off x="1306219" y="4570517"/>
            <a:ext cx="7837805" cy="373379"/>
          </a:xfrm>
          <a:custGeom>
            <a:avLst/>
            <a:gdLst/>
            <a:ahLst/>
            <a:cxnLst/>
            <a:rect l="l" t="t" r="r" b="b"/>
            <a:pathLst>
              <a:path w="7837805" h="373379" extrusionOk="0">
                <a:moveTo>
                  <a:pt x="7837779" y="0"/>
                </a:moveTo>
                <a:lnTo>
                  <a:pt x="0" y="0"/>
                </a:lnTo>
                <a:lnTo>
                  <a:pt x="249250" y="373125"/>
                </a:lnTo>
                <a:lnTo>
                  <a:pt x="7837779" y="373125"/>
                </a:lnTo>
                <a:lnTo>
                  <a:pt x="7837779" y="0"/>
                </a:lnTo>
                <a:close/>
              </a:path>
            </a:pathLst>
          </a:custGeom>
          <a:solidFill>
            <a:srgbClr val="006A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24" name="Google Shape;24;p4"/>
          <p:cNvSpPr txBox="1"/>
          <p:nvPr/>
        </p:nvSpPr>
        <p:spPr>
          <a:xfrm>
            <a:off x="1619227" y="4652300"/>
            <a:ext cx="3547800" cy="23880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 sz="1400" b="1">
                <a:solidFill>
                  <a:srgbClr val="FFFFFF"/>
                </a:solidFill>
                <a:latin typeface="Calibri"/>
                <a:ea typeface="Calibri"/>
                <a:cs typeface="Calibri"/>
                <a:sym typeface="Calibri"/>
              </a:rPr>
              <a:t>NETWORK. TRAIN. TRANSFORM.</a:t>
            </a:r>
            <a:endParaRPr sz="14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25"/>
        <p:cNvGrpSpPr/>
        <p:nvPr/>
      </p:nvGrpSpPr>
      <p:grpSpPr>
        <a:xfrm>
          <a:off x="0" y="0"/>
          <a:ext cx="0" cy="0"/>
          <a:chOff x="0" y="0"/>
          <a:chExt cx="0" cy="0"/>
        </a:xfrm>
      </p:grpSpPr>
      <p:sp>
        <p:nvSpPr>
          <p:cNvPr id="26" name="Google Shape;26;p5"/>
          <p:cNvSpPr/>
          <p:nvPr/>
        </p:nvSpPr>
        <p:spPr>
          <a:xfrm>
            <a:off x="1306219" y="4570517"/>
            <a:ext cx="7837805" cy="373379"/>
          </a:xfrm>
          <a:custGeom>
            <a:avLst/>
            <a:gdLst/>
            <a:ahLst/>
            <a:cxnLst/>
            <a:rect l="l" t="t" r="r" b="b"/>
            <a:pathLst>
              <a:path w="7837805" h="373379" extrusionOk="0">
                <a:moveTo>
                  <a:pt x="7837779" y="0"/>
                </a:moveTo>
                <a:lnTo>
                  <a:pt x="0" y="0"/>
                </a:lnTo>
                <a:lnTo>
                  <a:pt x="249250" y="373125"/>
                </a:lnTo>
                <a:lnTo>
                  <a:pt x="7837779" y="373125"/>
                </a:lnTo>
                <a:lnTo>
                  <a:pt x="7837779" y="0"/>
                </a:lnTo>
                <a:close/>
              </a:path>
            </a:pathLst>
          </a:custGeom>
          <a:solidFill>
            <a:srgbClr val="41AD4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27" name="Google Shape;27;p5"/>
          <p:cNvSpPr txBox="1">
            <a:spLocks noGrp="1"/>
          </p:cNvSpPr>
          <p:nvPr>
            <p:ph type="title"/>
          </p:nvPr>
        </p:nvSpPr>
        <p:spPr>
          <a:xfrm>
            <a:off x="964825" y="7051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1AD49"/>
              </a:buClr>
              <a:buSzPts val="3600"/>
              <a:buNone/>
              <a:defRPr sz="3600" b="1">
                <a:solidFill>
                  <a:srgbClr val="41AD49"/>
                </a:solidFill>
              </a:defRPr>
            </a:lvl1pPr>
            <a:lvl2pPr lvl="1" rtl="0">
              <a:spcBef>
                <a:spcPts val="0"/>
              </a:spcBef>
              <a:spcAft>
                <a:spcPts val="0"/>
              </a:spcAft>
              <a:buClr>
                <a:srgbClr val="41AD49"/>
              </a:buClr>
              <a:buSzPts val="3600"/>
              <a:buNone/>
              <a:defRPr sz="3600" b="1">
                <a:solidFill>
                  <a:srgbClr val="41AD49"/>
                </a:solidFill>
              </a:defRPr>
            </a:lvl2pPr>
            <a:lvl3pPr lvl="2" rtl="0">
              <a:spcBef>
                <a:spcPts val="0"/>
              </a:spcBef>
              <a:spcAft>
                <a:spcPts val="0"/>
              </a:spcAft>
              <a:buClr>
                <a:srgbClr val="41AD49"/>
              </a:buClr>
              <a:buSzPts val="3600"/>
              <a:buNone/>
              <a:defRPr sz="3600" b="1">
                <a:solidFill>
                  <a:srgbClr val="41AD49"/>
                </a:solidFill>
              </a:defRPr>
            </a:lvl3pPr>
            <a:lvl4pPr lvl="3" rtl="0">
              <a:spcBef>
                <a:spcPts val="0"/>
              </a:spcBef>
              <a:spcAft>
                <a:spcPts val="0"/>
              </a:spcAft>
              <a:buClr>
                <a:srgbClr val="41AD49"/>
              </a:buClr>
              <a:buSzPts val="3600"/>
              <a:buNone/>
              <a:defRPr sz="3600" b="1">
                <a:solidFill>
                  <a:srgbClr val="41AD49"/>
                </a:solidFill>
              </a:defRPr>
            </a:lvl4pPr>
            <a:lvl5pPr lvl="4" rtl="0">
              <a:spcBef>
                <a:spcPts val="0"/>
              </a:spcBef>
              <a:spcAft>
                <a:spcPts val="0"/>
              </a:spcAft>
              <a:buClr>
                <a:srgbClr val="41AD49"/>
              </a:buClr>
              <a:buSzPts val="3600"/>
              <a:buNone/>
              <a:defRPr sz="3600" b="1">
                <a:solidFill>
                  <a:srgbClr val="41AD49"/>
                </a:solidFill>
              </a:defRPr>
            </a:lvl5pPr>
            <a:lvl6pPr lvl="5" rtl="0">
              <a:spcBef>
                <a:spcPts val="0"/>
              </a:spcBef>
              <a:spcAft>
                <a:spcPts val="0"/>
              </a:spcAft>
              <a:buClr>
                <a:srgbClr val="41AD49"/>
              </a:buClr>
              <a:buSzPts val="3600"/>
              <a:buNone/>
              <a:defRPr sz="3600" b="1">
                <a:solidFill>
                  <a:srgbClr val="41AD49"/>
                </a:solidFill>
              </a:defRPr>
            </a:lvl6pPr>
            <a:lvl7pPr lvl="6" rtl="0">
              <a:spcBef>
                <a:spcPts val="0"/>
              </a:spcBef>
              <a:spcAft>
                <a:spcPts val="0"/>
              </a:spcAft>
              <a:buClr>
                <a:srgbClr val="41AD49"/>
              </a:buClr>
              <a:buSzPts val="3600"/>
              <a:buNone/>
              <a:defRPr sz="3600" b="1">
                <a:solidFill>
                  <a:srgbClr val="41AD49"/>
                </a:solidFill>
              </a:defRPr>
            </a:lvl7pPr>
            <a:lvl8pPr lvl="7" rtl="0">
              <a:spcBef>
                <a:spcPts val="0"/>
              </a:spcBef>
              <a:spcAft>
                <a:spcPts val="0"/>
              </a:spcAft>
              <a:buClr>
                <a:srgbClr val="41AD49"/>
              </a:buClr>
              <a:buSzPts val="3600"/>
              <a:buNone/>
              <a:defRPr sz="3600" b="1">
                <a:solidFill>
                  <a:srgbClr val="41AD49"/>
                </a:solidFill>
              </a:defRPr>
            </a:lvl8pPr>
            <a:lvl9pPr lvl="8" rtl="0">
              <a:spcBef>
                <a:spcPts val="0"/>
              </a:spcBef>
              <a:spcAft>
                <a:spcPts val="0"/>
              </a:spcAft>
              <a:buClr>
                <a:srgbClr val="41AD49"/>
              </a:buClr>
              <a:buSzPts val="3600"/>
              <a:buNone/>
              <a:defRPr sz="3600" b="1">
                <a:solidFill>
                  <a:srgbClr val="41AD49"/>
                </a:solidFill>
              </a:defRPr>
            </a:lvl9pPr>
          </a:lstStyle>
          <a:p>
            <a:endParaRPr/>
          </a:p>
        </p:txBody>
      </p:sp>
      <p:sp>
        <p:nvSpPr>
          <p:cNvPr id="28" name="Google Shape;28;p5"/>
          <p:cNvSpPr txBox="1">
            <a:spLocks noGrp="1"/>
          </p:cNvSpPr>
          <p:nvPr>
            <p:ph type="body" idx="1"/>
          </p:nvPr>
        </p:nvSpPr>
        <p:spPr>
          <a:xfrm>
            <a:off x="964825" y="1412550"/>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0" name="Google Shape;30;p5"/>
          <p:cNvSpPr txBox="1"/>
          <p:nvPr/>
        </p:nvSpPr>
        <p:spPr>
          <a:xfrm>
            <a:off x="1619227" y="4652300"/>
            <a:ext cx="3547800" cy="23880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 sz="1400" b="1">
                <a:solidFill>
                  <a:srgbClr val="FFFFFF"/>
                </a:solidFill>
                <a:latin typeface="Calibri"/>
                <a:ea typeface="Calibri"/>
                <a:cs typeface="Calibri"/>
                <a:sym typeface="Calibri"/>
              </a:rPr>
              <a:t>NETWORK. TRAIN. TRANSFORM.</a:t>
            </a:r>
            <a:endParaRPr sz="14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1">
  <p:cSld name="TITLE_AND_BODY_1_1">
    <p:spTree>
      <p:nvGrpSpPr>
        <p:cNvPr id="1" name="Shape 31"/>
        <p:cNvGrpSpPr/>
        <p:nvPr/>
      </p:nvGrpSpPr>
      <p:grpSpPr>
        <a:xfrm>
          <a:off x="0" y="0"/>
          <a:ext cx="0" cy="0"/>
          <a:chOff x="0" y="0"/>
          <a:chExt cx="0" cy="0"/>
        </a:xfrm>
      </p:grpSpPr>
      <p:sp>
        <p:nvSpPr>
          <p:cNvPr id="32" name="Google Shape;32;p6"/>
          <p:cNvSpPr/>
          <p:nvPr/>
        </p:nvSpPr>
        <p:spPr>
          <a:xfrm>
            <a:off x="1306219" y="4570517"/>
            <a:ext cx="7837805" cy="373379"/>
          </a:xfrm>
          <a:custGeom>
            <a:avLst/>
            <a:gdLst/>
            <a:ahLst/>
            <a:cxnLst/>
            <a:rect l="l" t="t" r="r" b="b"/>
            <a:pathLst>
              <a:path w="7837805" h="373379" extrusionOk="0">
                <a:moveTo>
                  <a:pt x="7837779" y="0"/>
                </a:moveTo>
                <a:lnTo>
                  <a:pt x="0" y="0"/>
                </a:lnTo>
                <a:lnTo>
                  <a:pt x="249250" y="373125"/>
                </a:lnTo>
                <a:lnTo>
                  <a:pt x="7837779" y="373125"/>
                </a:lnTo>
                <a:lnTo>
                  <a:pt x="7837779" y="0"/>
                </a:lnTo>
                <a:close/>
              </a:path>
            </a:pathLst>
          </a:custGeom>
          <a:solidFill>
            <a:srgbClr val="A6D05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33" name="Google Shape;33;p6"/>
          <p:cNvSpPr txBox="1">
            <a:spLocks noGrp="1"/>
          </p:cNvSpPr>
          <p:nvPr>
            <p:ph type="title"/>
          </p:nvPr>
        </p:nvSpPr>
        <p:spPr>
          <a:xfrm>
            <a:off x="964825" y="7051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A6D05B"/>
              </a:buClr>
              <a:buSzPts val="3600"/>
              <a:buNone/>
              <a:defRPr sz="3600" b="1">
                <a:solidFill>
                  <a:srgbClr val="A6D05B"/>
                </a:solidFill>
              </a:defRPr>
            </a:lvl1pPr>
            <a:lvl2pPr lvl="1" rtl="0">
              <a:spcBef>
                <a:spcPts val="0"/>
              </a:spcBef>
              <a:spcAft>
                <a:spcPts val="0"/>
              </a:spcAft>
              <a:buClr>
                <a:srgbClr val="A6D05B"/>
              </a:buClr>
              <a:buSzPts val="3600"/>
              <a:buNone/>
              <a:defRPr sz="3600" b="1">
                <a:solidFill>
                  <a:srgbClr val="A6D05B"/>
                </a:solidFill>
              </a:defRPr>
            </a:lvl2pPr>
            <a:lvl3pPr lvl="2" rtl="0">
              <a:spcBef>
                <a:spcPts val="0"/>
              </a:spcBef>
              <a:spcAft>
                <a:spcPts val="0"/>
              </a:spcAft>
              <a:buClr>
                <a:srgbClr val="A6D05B"/>
              </a:buClr>
              <a:buSzPts val="3600"/>
              <a:buNone/>
              <a:defRPr sz="3600" b="1">
                <a:solidFill>
                  <a:srgbClr val="A6D05B"/>
                </a:solidFill>
              </a:defRPr>
            </a:lvl3pPr>
            <a:lvl4pPr lvl="3" rtl="0">
              <a:spcBef>
                <a:spcPts val="0"/>
              </a:spcBef>
              <a:spcAft>
                <a:spcPts val="0"/>
              </a:spcAft>
              <a:buClr>
                <a:srgbClr val="A6D05B"/>
              </a:buClr>
              <a:buSzPts val="3600"/>
              <a:buNone/>
              <a:defRPr sz="3600" b="1">
                <a:solidFill>
                  <a:srgbClr val="A6D05B"/>
                </a:solidFill>
              </a:defRPr>
            </a:lvl4pPr>
            <a:lvl5pPr lvl="4" rtl="0">
              <a:spcBef>
                <a:spcPts val="0"/>
              </a:spcBef>
              <a:spcAft>
                <a:spcPts val="0"/>
              </a:spcAft>
              <a:buClr>
                <a:srgbClr val="A6D05B"/>
              </a:buClr>
              <a:buSzPts val="3600"/>
              <a:buNone/>
              <a:defRPr sz="3600" b="1">
                <a:solidFill>
                  <a:srgbClr val="A6D05B"/>
                </a:solidFill>
              </a:defRPr>
            </a:lvl5pPr>
            <a:lvl6pPr lvl="5" rtl="0">
              <a:spcBef>
                <a:spcPts val="0"/>
              </a:spcBef>
              <a:spcAft>
                <a:spcPts val="0"/>
              </a:spcAft>
              <a:buClr>
                <a:srgbClr val="A6D05B"/>
              </a:buClr>
              <a:buSzPts val="3600"/>
              <a:buNone/>
              <a:defRPr sz="3600" b="1">
                <a:solidFill>
                  <a:srgbClr val="A6D05B"/>
                </a:solidFill>
              </a:defRPr>
            </a:lvl6pPr>
            <a:lvl7pPr lvl="6" rtl="0">
              <a:spcBef>
                <a:spcPts val="0"/>
              </a:spcBef>
              <a:spcAft>
                <a:spcPts val="0"/>
              </a:spcAft>
              <a:buClr>
                <a:srgbClr val="A6D05B"/>
              </a:buClr>
              <a:buSzPts val="3600"/>
              <a:buNone/>
              <a:defRPr sz="3600" b="1">
                <a:solidFill>
                  <a:srgbClr val="A6D05B"/>
                </a:solidFill>
              </a:defRPr>
            </a:lvl7pPr>
            <a:lvl8pPr lvl="7" rtl="0">
              <a:spcBef>
                <a:spcPts val="0"/>
              </a:spcBef>
              <a:spcAft>
                <a:spcPts val="0"/>
              </a:spcAft>
              <a:buClr>
                <a:srgbClr val="A6D05B"/>
              </a:buClr>
              <a:buSzPts val="3600"/>
              <a:buNone/>
              <a:defRPr sz="3600" b="1">
                <a:solidFill>
                  <a:srgbClr val="A6D05B"/>
                </a:solidFill>
              </a:defRPr>
            </a:lvl8pPr>
            <a:lvl9pPr lvl="8" rtl="0">
              <a:spcBef>
                <a:spcPts val="0"/>
              </a:spcBef>
              <a:spcAft>
                <a:spcPts val="0"/>
              </a:spcAft>
              <a:buClr>
                <a:srgbClr val="A6D05B"/>
              </a:buClr>
              <a:buSzPts val="3600"/>
              <a:buNone/>
              <a:defRPr sz="3600" b="1">
                <a:solidFill>
                  <a:srgbClr val="A6D05B"/>
                </a:solidFill>
              </a:defRPr>
            </a:lvl9pPr>
          </a:lstStyle>
          <a:p>
            <a:endParaRPr/>
          </a:p>
        </p:txBody>
      </p:sp>
      <p:sp>
        <p:nvSpPr>
          <p:cNvPr id="34" name="Google Shape;34;p6"/>
          <p:cNvSpPr txBox="1">
            <a:spLocks noGrp="1"/>
          </p:cNvSpPr>
          <p:nvPr>
            <p:ph type="body" idx="1"/>
          </p:nvPr>
        </p:nvSpPr>
        <p:spPr>
          <a:xfrm>
            <a:off x="964825" y="1412550"/>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6"/>
          <p:cNvSpPr txBox="1"/>
          <p:nvPr/>
        </p:nvSpPr>
        <p:spPr>
          <a:xfrm>
            <a:off x="1619227" y="4652300"/>
            <a:ext cx="3547800" cy="23880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 sz="1400" b="1">
                <a:solidFill>
                  <a:srgbClr val="FFFFFF"/>
                </a:solidFill>
                <a:latin typeface="Calibri"/>
                <a:ea typeface="Calibri"/>
                <a:cs typeface="Calibri"/>
                <a:sym typeface="Calibri"/>
              </a:rPr>
              <a:t>NETWORK. TRAIN. TRANSFORM.</a:t>
            </a:r>
            <a:endParaRPr sz="1400">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1 1 1">
  <p:cSld name="TITLE_AND_BODY_1_1_1">
    <p:spTree>
      <p:nvGrpSpPr>
        <p:cNvPr id="1" name="Shape 37"/>
        <p:cNvGrpSpPr/>
        <p:nvPr/>
      </p:nvGrpSpPr>
      <p:grpSpPr>
        <a:xfrm>
          <a:off x="0" y="0"/>
          <a:ext cx="0" cy="0"/>
          <a:chOff x="0" y="0"/>
          <a:chExt cx="0" cy="0"/>
        </a:xfrm>
      </p:grpSpPr>
      <p:sp>
        <p:nvSpPr>
          <p:cNvPr id="38" name="Google Shape;38;p7"/>
          <p:cNvSpPr/>
          <p:nvPr/>
        </p:nvSpPr>
        <p:spPr>
          <a:xfrm>
            <a:off x="0" y="0"/>
            <a:ext cx="9144000" cy="5120640"/>
          </a:xfrm>
          <a:custGeom>
            <a:avLst/>
            <a:gdLst/>
            <a:ahLst/>
            <a:cxnLst/>
            <a:rect l="l" t="t" r="r" b="b"/>
            <a:pathLst>
              <a:path w="9144000" h="5120640" extrusionOk="0">
                <a:moveTo>
                  <a:pt x="0" y="5120640"/>
                </a:moveTo>
                <a:lnTo>
                  <a:pt x="9144000" y="5120640"/>
                </a:lnTo>
                <a:lnTo>
                  <a:pt x="9144000" y="0"/>
                </a:lnTo>
                <a:lnTo>
                  <a:pt x="0" y="0"/>
                </a:lnTo>
                <a:lnTo>
                  <a:pt x="0" y="5120640"/>
                </a:lnTo>
                <a:close/>
              </a:path>
            </a:pathLst>
          </a:custGeom>
          <a:solidFill>
            <a:srgbClr val="27AAE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39" name="Google Shape;39;p7"/>
          <p:cNvSpPr/>
          <p:nvPr/>
        </p:nvSpPr>
        <p:spPr>
          <a:xfrm>
            <a:off x="1306219" y="4570517"/>
            <a:ext cx="7837805" cy="373379"/>
          </a:xfrm>
          <a:custGeom>
            <a:avLst/>
            <a:gdLst/>
            <a:ahLst/>
            <a:cxnLst/>
            <a:rect l="l" t="t" r="r" b="b"/>
            <a:pathLst>
              <a:path w="7837805" h="373379" extrusionOk="0">
                <a:moveTo>
                  <a:pt x="7837779" y="0"/>
                </a:moveTo>
                <a:lnTo>
                  <a:pt x="0" y="0"/>
                </a:lnTo>
                <a:lnTo>
                  <a:pt x="249250" y="373125"/>
                </a:lnTo>
                <a:lnTo>
                  <a:pt x="7837779" y="373125"/>
                </a:lnTo>
                <a:lnTo>
                  <a:pt x="7837779"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40" name="Google Shape;40;p7"/>
          <p:cNvSpPr txBox="1">
            <a:spLocks noGrp="1"/>
          </p:cNvSpPr>
          <p:nvPr>
            <p:ph type="title"/>
          </p:nvPr>
        </p:nvSpPr>
        <p:spPr>
          <a:xfrm>
            <a:off x="964825" y="70510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Clr>
                <a:srgbClr val="FFFFFF"/>
              </a:buClr>
              <a:buSzPts val="3600"/>
              <a:buNone/>
              <a:defRPr sz="3600" b="1">
                <a:solidFill>
                  <a:srgbClr val="FFFFFF"/>
                </a:solidFill>
              </a:defRPr>
            </a:lvl2pPr>
            <a:lvl3pPr lvl="2" rtl="0">
              <a:spcBef>
                <a:spcPts val="0"/>
              </a:spcBef>
              <a:spcAft>
                <a:spcPts val="0"/>
              </a:spcAft>
              <a:buClr>
                <a:srgbClr val="FFFFFF"/>
              </a:buClr>
              <a:buSzPts val="3600"/>
              <a:buNone/>
              <a:defRPr sz="3600" b="1">
                <a:solidFill>
                  <a:srgbClr val="FFFFFF"/>
                </a:solidFill>
              </a:defRPr>
            </a:lvl3pPr>
            <a:lvl4pPr lvl="3" rtl="0">
              <a:spcBef>
                <a:spcPts val="0"/>
              </a:spcBef>
              <a:spcAft>
                <a:spcPts val="0"/>
              </a:spcAft>
              <a:buClr>
                <a:srgbClr val="FFFFFF"/>
              </a:buClr>
              <a:buSzPts val="3600"/>
              <a:buNone/>
              <a:defRPr sz="3600" b="1">
                <a:solidFill>
                  <a:srgbClr val="FFFFFF"/>
                </a:solidFill>
              </a:defRPr>
            </a:lvl4pPr>
            <a:lvl5pPr lvl="4" rtl="0">
              <a:spcBef>
                <a:spcPts val="0"/>
              </a:spcBef>
              <a:spcAft>
                <a:spcPts val="0"/>
              </a:spcAft>
              <a:buClr>
                <a:srgbClr val="FFFFFF"/>
              </a:buClr>
              <a:buSzPts val="3600"/>
              <a:buNone/>
              <a:defRPr sz="3600" b="1">
                <a:solidFill>
                  <a:srgbClr val="FFFFFF"/>
                </a:solidFill>
              </a:defRPr>
            </a:lvl5pPr>
            <a:lvl6pPr lvl="5" rtl="0">
              <a:spcBef>
                <a:spcPts val="0"/>
              </a:spcBef>
              <a:spcAft>
                <a:spcPts val="0"/>
              </a:spcAft>
              <a:buClr>
                <a:srgbClr val="FFFFFF"/>
              </a:buClr>
              <a:buSzPts val="3600"/>
              <a:buNone/>
              <a:defRPr sz="3600" b="1">
                <a:solidFill>
                  <a:srgbClr val="FFFFFF"/>
                </a:solidFill>
              </a:defRPr>
            </a:lvl6pPr>
            <a:lvl7pPr lvl="6" rtl="0">
              <a:spcBef>
                <a:spcPts val="0"/>
              </a:spcBef>
              <a:spcAft>
                <a:spcPts val="0"/>
              </a:spcAft>
              <a:buClr>
                <a:srgbClr val="FFFFFF"/>
              </a:buClr>
              <a:buSzPts val="3600"/>
              <a:buNone/>
              <a:defRPr sz="3600" b="1">
                <a:solidFill>
                  <a:srgbClr val="FFFFFF"/>
                </a:solidFill>
              </a:defRPr>
            </a:lvl7pPr>
            <a:lvl8pPr lvl="7" rtl="0">
              <a:spcBef>
                <a:spcPts val="0"/>
              </a:spcBef>
              <a:spcAft>
                <a:spcPts val="0"/>
              </a:spcAft>
              <a:buClr>
                <a:srgbClr val="FFFFFF"/>
              </a:buClr>
              <a:buSzPts val="3600"/>
              <a:buNone/>
              <a:defRPr sz="3600" b="1">
                <a:solidFill>
                  <a:srgbClr val="FFFFFF"/>
                </a:solidFill>
              </a:defRPr>
            </a:lvl8pPr>
            <a:lvl9pPr lvl="8" rtl="0">
              <a:spcBef>
                <a:spcPts val="0"/>
              </a:spcBef>
              <a:spcAft>
                <a:spcPts val="0"/>
              </a:spcAft>
              <a:buClr>
                <a:srgbClr val="FFFFFF"/>
              </a:buClr>
              <a:buSzPts val="3600"/>
              <a:buNone/>
              <a:defRPr sz="3600" b="1">
                <a:solidFill>
                  <a:srgbClr val="FFFFFF"/>
                </a:solidFill>
              </a:defRPr>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2" name="Google Shape;42;p7"/>
          <p:cNvSpPr txBox="1"/>
          <p:nvPr/>
        </p:nvSpPr>
        <p:spPr>
          <a:xfrm>
            <a:off x="1619227" y="4652300"/>
            <a:ext cx="3547800" cy="23880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 sz="1400" b="1">
                <a:solidFill>
                  <a:srgbClr val="27AAE1"/>
                </a:solidFill>
                <a:latin typeface="Calibri"/>
                <a:ea typeface="Calibri"/>
                <a:cs typeface="Calibri"/>
                <a:sym typeface="Calibri"/>
              </a:rPr>
              <a:t>NETWORK. TRAIN. TRANSFORM.</a:t>
            </a:r>
            <a:endParaRPr sz="1400">
              <a:solidFill>
                <a:srgbClr val="27AAE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
        <p:cNvGrpSpPr/>
        <p:nvPr/>
      </p:nvGrpSpPr>
      <p:grpSpPr>
        <a:xfrm>
          <a:off x="0" y="0"/>
          <a:ext cx="0" cy="0"/>
          <a:chOff x="0" y="0"/>
          <a:chExt cx="0" cy="0"/>
        </a:xfrm>
      </p:grpSpPr>
      <p:sp>
        <p:nvSpPr>
          <p:cNvPr id="47" name="Google Shape;47;p9"/>
          <p:cNvSpPr/>
          <p:nvPr/>
        </p:nvSpPr>
        <p:spPr>
          <a:xfrm>
            <a:off x="0" y="11425"/>
            <a:ext cx="9144000" cy="5120640"/>
          </a:xfrm>
          <a:custGeom>
            <a:avLst/>
            <a:gdLst/>
            <a:ahLst/>
            <a:cxnLst/>
            <a:rect l="l" t="t" r="r" b="b"/>
            <a:pathLst>
              <a:path w="9144000" h="5120640" extrusionOk="0">
                <a:moveTo>
                  <a:pt x="0" y="5120640"/>
                </a:moveTo>
                <a:lnTo>
                  <a:pt x="9144000" y="5120640"/>
                </a:lnTo>
                <a:lnTo>
                  <a:pt x="9144000" y="0"/>
                </a:lnTo>
                <a:lnTo>
                  <a:pt x="0" y="0"/>
                </a:lnTo>
                <a:lnTo>
                  <a:pt x="0" y="5120640"/>
                </a:lnTo>
                <a:close/>
              </a:path>
            </a:pathLst>
          </a:custGeom>
          <a:solidFill>
            <a:srgbClr val="006AB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48" name="Google Shape;48;p9"/>
          <p:cNvSpPr txBox="1">
            <a:spLocks noGrp="1"/>
          </p:cNvSpPr>
          <p:nvPr>
            <p:ph type="title"/>
          </p:nvPr>
        </p:nvSpPr>
        <p:spPr>
          <a:xfrm>
            <a:off x="490250" y="450150"/>
            <a:ext cx="5520900" cy="4090800"/>
          </a:xfrm>
          <a:prstGeom prst="rect">
            <a:avLst/>
          </a:prstGeom>
        </p:spPr>
        <p:txBody>
          <a:bodyPr spcFirstLastPara="1" wrap="square" lIns="91425" tIns="91425" rIns="91425" bIns="91425" anchor="ctr" anchorCtr="0">
            <a:noAutofit/>
          </a:bodyPr>
          <a:lstStyle>
            <a:lvl1pPr lvl="0">
              <a:spcBef>
                <a:spcPts val="0"/>
              </a:spcBef>
              <a:spcAft>
                <a:spcPts val="0"/>
              </a:spcAft>
              <a:buClr>
                <a:srgbClr val="FFFFFF"/>
              </a:buClr>
              <a:buSzPts val="4800"/>
              <a:buNone/>
              <a:defRPr sz="4800">
                <a:solidFill>
                  <a:srgbClr val="FFFFFF"/>
                </a:solidFill>
              </a:defRPr>
            </a:lvl1pPr>
            <a:lvl2pPr lvl="1">
              <a:spcBef>
                <a:spcPts val="0"/>
              </a:spcBef>
              <a:spcAft>
                <a:spcPts val="0"/>
              </a:spcAft>
              <a:buClr>
                <a:srgbClr val="FFFFFF"/>
              </a:buClr>
              <a:buSzPts val="4800"/>
              <a:buNone/>
              <a:defRPr sz="4800">
                <a:solidFill>
                  <a:srgbClr val="FFFFFF"/>
                </a:solidFill>
              </a:defRPr>
            </a:lvl2pPr>
            <a:lvl3pPr lvl="2">
              <a:spcBef>
                <a:spcPts val="0"/>
              </a:spcBef>
              <a:spcAft>
                <a:spcPts val="0"/>
              </a:spcAft>
              <a:buClr>
                <a:srgbClr val="FFFFFF"/>
              </a:buClr>
              <a:buSzPts val="4800"/>
              <a:buNone/>
              <a:defRPr sz="4800">
                <a:solidFill>
                  <a:srgbClr val="FFFFFF"/>
                </a:solidFill>
              </a:defRPr>
            </a:lvl3pPr>
            <a:lvl4pPr lvl="3">
              <a:spcBef>
                <a:spcPts val="0"/>
              </a:spcBef>
              <a:spcAft>
                <a:spcPts val="0"/>
              </a:spcAft>
              <a:buClr>
                <a:srgbClr val="FFFFFF"/>
              </a:buClr>
              <a:buSzPts val="4800"/>
              <a:buNone/>
              <a:defRPr sz="4800">
                <a:solidFill>
                  <a:srgbClr val="FFFFFF"/>
                </a:solidFill>
              </a:defRPr>
            </a:lvl4pPr>
            <a:lvl5pPr lvl="4">
              <a:spcBef>
                <a:spcPts val="0"/>
              </a:spcBef>
              <a:spcAft>
                <a:spcPts val="0"/>
              </a:spcAft>
              <a:buClr>
                <a:srgbClr val="FFFFFF"/>
              </a:buClr>
              <a:buSzPts val="4800"/>
              <a:buNone/>
              <a:defRPr sz="4800">
                <a:solidFill>
                  <a:srgbClr val="FFFFFF"/>
                </a:solidFill>
              </a:defRPr>
            </a:lvl5pPr>
            <a:lvl6pPr lvl="5">
              <a:spcBef>
                <a:spcPts val="0"/>
              </a:spcBef>
              <a:spcAft>
                <a:spcPts val="0"/>
              </a:spcAft>
              <a:buClr>
                <a:srgbClr val="FFFFFF"/>
              </a:buClr>
              <a:buSzPts val="4800"/>
              <a:buNone/>
              <a:defRPr sz="4800">
                <a:solidFill>
                  <a:srgbClr val="FFFFFF"/>
                </a:solidFill>
              </a:defRPr>
            </a:lvl6pPr>
            <a:lvl7pPr lvl="6">
              <a:spcBef>
                <a:spcPts val="0"/>
              </a:spcBef>
              <a:spcAft>
                <a:spcPts val="0"/>
              </a:spcAft>
              <a:buClr>
                <a:srgbClr val="FFFFFF"/>
              </a:buClr>
              <a:buSzPts val="4800"/>
              <a:buNone/>
              <a:defRPr sz="4800">
                <a:solidFill>
                  <a:srgbClr val="FFFFFF"/>
                </a:solidFill>
              </a:defRPr>
            </a:lvl7pPr>
            <a:lvl8pPr lvl="7">
              <a:spcBef>
                <a:spcPts val="0"/>
              </a:spcBef>
              <a:spcAft>
                <a:spcPts val="0"/>
              </a:spcAft>
              <a:buClr>
                <a:srgbClr val="FFFFFF"/>
              </a:buClr>
              <a:buSzPts val="4800"/>
              <a:buNone/>
              <a:defRPr sz="4800">
                <a:solidFill>
                  <a:srgbClr val="FFFFFF"/>
                </a:solidFill>
              </a:defRPr>
            </a:lvl8pPr>
            <a:lvl9pPr lvl="8">
              <a:spcBef>
                <a:spcPts val="0"/>
              </a:spcBef>
              <a:spcAft>
                <a:spcPts val="0"/>
              </a:spcAft>
              <a:buClr>
                <a:srgbClr val="FFFFFF"/>
              </a:buClr>
              <a:buSzPts val="4800"/>
              <a:buNone/>
              <a:defRPr sz="4800">
                <a:solidFill>
                  <a:srgbClr val="FFFFFF"/>
                </a:solidFill>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0" name="Google Shape;50;p9"/>
          <p:cNvSpPr/>
          <p:nvPr/>
        </p:nvSpPr>
        <p:spPr>
          <a:xfrm>
            <a:off x="6905109" y="1929661"/>
            <a:ext cx="1811700" cy="30693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51"/>
        <p:cNvGrpSpPr/>
        <p:nvPr/>
      </p:nvGrpSpPr>
      <p:grpSpPr>
        <a:xfrm>
          <a:off x="0" y="0"/>
          <a:ext cx="0" cy="0"/>
          <a:chOff x="0" y="0"/>
          <a:chExt cx="0" cy="0"/>
        </a:xfrm>
      </p:grpSpPr>
      <p:sp>
        <p:nvSpPr>
          <p:cNvPr id="52" name="Google Shape;52;p10"/>
          <p:cNvSpPr/>
          <p:nvPr/>
        </p:nvSpPr>
        <p:spPr>
          <a:xfrm>
            <a:off x="0" y="0"/>
            <a:ext cx="9144000" cy="5120640"/>
          </a:xfrm>
          <a:custGeom>
            <a:avLst/>
            <a:gdLst/>
            <a:ahLst/>
            <a:cxnLst/>
            <a:rect l="l" t="t" r="r" b="b"/>
            <a:pathLst>
              <a:path w="9144000" h="5120640" extrusionOk="0">
                <a:moveTo>
                  <a:pt x="0" y="5120640"/>
                </a:moveTo>
                <a:lnTo>
                  <a:pt x="9144000" y="5120640"/>
                </a:lnTo>
                <a:lnTo>
                  <a:pt x="9144000" y="0"/>
                </a:lnTo>
                <a:lnTo>
                  <a:pt x="0" y="0"/>
                </a:lnTo>
                <a:lnTo>
                  <a:pt x="0" y="5120640"/>
                </a:lnTo>
                <a:close/>
              </a:path>
            </a:pathLst>
          </a:custGeom>
          <a:solidFill>
            <a:srgbClr val="41AD4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53" name="Google Shape;53;p10"/>
          <p:cNvSpPr txBox="1">
            <a:spLocks noGrp="1"/>
          </p:cNvSpPr>
          <p:nvPr>
            <p:ph type="title"/>
          </p:nvPr>
        </p:nvSpPr>
        <p:spPr>
          <a:xfrm>
            <a:off x="490250" y="450150"/>
            <a:ext cx="55209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5" name="Google Shape;55;p10"/>
          <p:cNvSpPr/>
          <p:nvPr/>
        </p:nvSpPr>
        <p:spPr>
          <a:xfrm>
            <a:off x="6905109" y="1929661"/>
            <a:ext cx="1811700" cy="30693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1pPr>
            <a:lvl2pPr lvl="1">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2pPr>
            <a:lvl3pPr lvl="2">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3pPr>
            <a:lvl4pPr lvl="3">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4pPr>
            <a:lvl5pPr lvl="4">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5pPr>
            <a:lvl6pPr lvl="5">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6pPr>
            <a:lvl7pPr lvl="6">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7pPr>
            <a:lvl8pPr lvl="7">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8pPr>
            <a:lvl9pPr lvl="8">
              <a:spcBef>
                <a:spcPts val="0"/>
              </a:spcBef>
              <a:spcAft>
                <a:spcPts val="0"/>
              </a:spcAft>
              <a:buClr>
                <a:schemeClr val="dk1"/>
              </a:buClr>
              <a:buSzPts val="2800"/>
              <a:buFont typeface="Calibri"/>
              <a:buNone/>
              <a:defRPr sz="2800">
                <a:solidFill>
                  <a:schemeClr val="dk1"/>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Calibri"/>
              <a:buChar char="●"/>
              <a:defRPr sz="1800">
                <a:solidFill>
                  <a:schemeClr val="dk2"/>
                </a:solidFill>
                <a:latin typeface="Calibri"/>
                <a:ea typeface="Calibri"/>
                <a:cs typeface="Calibri"/>
                <a:sym typeface="Calibri"/>
              </a:defRPr>
            </a:lvl1pPr>
            <a:lvl2pPr marL="914400" lvl="1"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2pPr>
            <a:lvl3pPr marL="1371600" lvl="2"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3pPr>
            <a:lvl4pPr marL="1828800" lvl="3"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4pPr>
            <a:lvl5pPr marL="2286000" lvl="4"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5pPr>
            <a:lvl6pPr marL="2743200" lvl="5"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6pPr>
            <a:lvl7pPr marL="3200400" lvl="6"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7pPr>
            <a:lvl8pPr marL="3657600" lvl="7" indent="-317500">
              <a:lnSpc>
                <a:spcPct val="115000"/>
              </a:lnSpc>
              <a:spcBef>
                <a:spcPts val="1600"/>
              </a:spcBef>
              <a:spcAft>
                <a:spcPts val="0"/>
              </a:spcAft>
              <a:buClr>
                <a:schemeClr val="dk2"/>
              </a:buClr>
              <a:buSzPts val="1400"/>
              <a:buFont typeface="Calibri"/>
              <a:buChar char="○"/>
              <a:defRPr>
                <a:solidFill>
                  <a:schemeClr val="dk2"/>
                </a:solidFill>
                <a:latin typeface="Calibri"/>
                <a:ea typeface="Calibri"/>
                <a:cs typeface="Calibri"/>
                <a:sym typeface="Calibri"/>
              </a:defRPr>
            </a:lvl8pPr>
            <a:lvl9pPr marL="4114800" lvl="8" indent="-317500">
              <a:lnSpc>
                <a:spcPct val="115000"/>
              </a:lnSpc>
              <a:spcBef>
                <a:spcPts val="1600"/>
              </a:spcBef>
              <a:spcAft>
                <a:spcPts val="1600"/>
              </a:spcAft>
              <a:buClr>
                <a:schemeClr val="dk2"/>
              </a:buClr>
              <a:buSzPts val="1400"/>
              <a:buFont typeface="Calibri"/>
              <a:buChar char="■"/>
              <a:defRPr>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hyperlink" Target="https://www.maxpixel.net/Guide-Help-Faq-Question-Answer-Test-Question-Mark-16007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ctrTitle"/>
          </p:nvPr>
        </p:nvSpPr>
        <p:spPr>
          <a:xfrm>
            <a:off x="311700" y="996287"/>
            <a:ext cx="8520600" cy="264805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2022 NAHMMA Workshop</a:t>
            </a:r>
            <a:br>
              <a:rPr lang="en-US" dirty="0"/>
            </a:br>
            <a:br>
              <a:rPr lang="en-US" dirty="0"/>
            </a:br>
            <a:r>
              <a:rPr lang="en-US" dirty="0"/>
              <a:t>New Inspector Training:</a:t>
            </a:r>
          </a:p>
        </p:txBody>
      </p:sp>
      <p:sp>
        <p:nvSpPr>
          <p:cNvPr id="75" name="Google Shape;75;p15"/>
          <p:cNvSpPr txBox="1">
            <a:spLocks noGrp="1"/>
          </p:cNvSpPr>
          <p:nvPr>
            <p:ph type="subTitle" idx="1"/>
          </p:nvPr>
        </p:nvSpPr>
        <p:spPr>
          <a:xfrm>
            <a:off x="204124" y="4098148"/>
            <a:ext cx="6115994"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t>Hazardous Waste Identification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D7C88-3C09-B6AB-3FE8-4EDDAB74844F}"/>
              </a:ext>
            </a:extLst>
          </p:cNvPr>
          <p:cNvSpPr>
            <a:spLocks noGrp="1"/>
          </p:cNvSpPr>
          <p:nvPr>
            <p:ph type="title"/>
          </p:nvPr>
        </p:nvSpPr>
        <p:spPr>
          <a:xfrm>
            <a:off x="561449" y="57746"/>
            <a:ext cx="8520600" cy="572700"/>
          </a:xfrm>
        </p:spPr>
        <p:txBody>
          <a:bodyPr/>
          <a:lstStyle/>
          <a:p>
            <a:r>
              <a:rPr lang="en-US" sz="3200" dirty="0">
                <a:solidFill>
                  <a:schemeClr val="tx1"/>
                </a:solidFill>
              </a:rPr>
              <a:t>What is a Solid Waste?</a:t>
            </a:r>
          </a:p>
        </p:txBody>
      </p:sp>
      <p:pic>
        <p:nvPicPr>
          <p:cNvPr id="4" name="Picture 3">
            <a:extLst>
              <a:ext uri="{FF2B5EF4-FFF2-40B4-BE49-F238E27FC236}">
                <a16:creationId xmlns:a16="http://schemas.microsoft.com/office/drawing/2014/main" id="{297C03F3-BEC2-D3D6-0F29-7831FCBC5F4A}"/>
              </a:ext>
            </a:extLst>
          </p:cNvPr>
          <p:cNvPicPr>
            <a:picLocks noChangeAspect="1"/>
          </p:cNvPicPr>
          <p:nvPr/>
        </p:nvPicPr>
        <p:blipFill>
          <a:blip r:embed="rId3"/>
          <a:stretch>
            <a:fillRect/>
          </a:stretch>
        </p:blipFill>
        <p:spPr>
          <a:xfrm>
            <a:off x="1321200" y="711951"/>
            <a:ext cx="6845528" cy="3853896"/>
          </a:xfrm>
          <a:prstGeom prst="rect">
            <a:avLst/>
          </a:prstGeom>
        </p:spPr>
      </p:pic>
    </p:spTree>
    <p:extLst>
      <p:ext uri="{BB962C8B-B14F-4D97-AF65-F5344CB8AC3E}">
        <p14:creationId xmlns:p14="http://schemas.microsoft.com/office/powerpoint/2010/main" val="346105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F510C-FA79-87D3-B6DF-00AF48AA24B8}"/>
              </a:ext>
            </a:extLst>
          </p:cNvPr>
          <p:cNvSpPr>
            <a:spLocks noGrp="1"/>
          </p:cNvSpPr>
          <p:nvPr>
            <p:ph type="title"/>
          </p:nvPr>
        </p:nvSpPr>
        <p:spPr>
          <a:xfrm>
            <a:off x="602552" y="0"/>
            <a:ext cx="8520600" cy="572700"/>
          </a:xfrm>
        </p:spPr>
        <p:txBody>
          <a:bodyPr/>
          <a:lstStyle/>
          <a:p>
            <a:r>
              <a:rPr lang="en-US" dirty="0">
                <a:solidFill>
                  <a:schemeClr val="tx1"/>
                </a:solidFill>
              </a:rPr>
              <a:t>What is NOT a Solid Waste? </a:t>
            </a:r>
            <a:br>
              <a:rPr lang="en-US" dirty="0"/>
            </a:br>
            <a:r>
              <a:rPr lang="en-US" sz="3200" b="0" dirty="0"/>
              <a:t>40 CFR 261.2(e) – Materials that are NOT Solid Waste When Recycled</a:t>
            </a:r>
            <a:br>
              <a:rPr lang="en-US" sz="3200" dirty="0"/>
            </a:br>
            <a:endParaRPr lang="en-US" sz="3200" dirty="0"/>
          </a:p>
        </p:txBody>
      </p:sp>
      <p:sp>
        <p:nvSpPr>
          <p:cNvPr id="3" name="Text Placeholder 2">
            <a:extLst>
              <a:ext uri="{FF2B5EF4-FFF2-40B4-BE49-F238E27FC236}">
                <a16:creationId xmlns:a16="http://schemas.microsoft.com/office/drawing/2014/main" id="{A3A8726C-A566-0BC8-8EBA-8BD83DE7D947}"/>
              </a:ext>
            </a:extLst>
          </p:cNvPr>
          <p:cNvSpPr>
            <a:spLocks noGrp="1"/>
          </p:cNvSpPr>
          <p:nvPr>
            <p:ph type="body" idx="1"/>
          </p:nvPr>
        </p:nvSpPr>
        <p:spPr>
          <a:xfrm>
            <a:off x="367094" y="1632807"/>
            <a:ext cx="8991516" cy="3416400"/>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Any material is NOT a solid waste when it is recycled by being:</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Used/reused as ingredients to make a product (used as is, no treatment prior to use); or </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Used/reused as substitutes for commercial products; or</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Returned to the original process from which they are generated, w/o first being reclaimed or land disposed</a:t>
            </a:r>
          </a:p>
          <a:p>
            <a:endParaRPr lang="en-US" dirty="0"/>
          </a:p>
        </p:txBody>
      </p:sp>
    </p:spTree>
    <p:extLst>
      <p:ext uri="{BB962C8B-B14F-4D97-AF65-F5344CB8AC3E}">
        <p14:creationId xmlns:p14="http://schemas.microsoft.com/office/powerpoint/2010/main" val="3795462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DEAF2F-7886-2979-3AEA-7287C25DAF82}"/>
              </a:ext>
            </a:extLst>
          </p:cNvPr>
          <p:cNvPicPr>
            <a:picLocks noChangeAspect="1"/>
          </p:cNvPicPr>
          <p:nvPr/>
        </p:nvPicPr>
        <p:blipFill>
          <a:blip r:embed="rId3"/>
          <a:stretch>
            <a:fillRect/>
          </a:stretch>
        </p:blipFill>
        <p:spPr>
          <a:xfrm>
            <a:off x="2615453" y="647321"/>
            <a:ext cx="3752902" cy="1924429"/>
          </a:xfrm>
          <a:prstGeom prst="rect">
            <a:avLst/>
          </a:prstGeom>
        </p:spPr>
      </p:pic>
      <p:sp>
        <p:nvSpPr>
          <p:cNvPr id="4" name="TextBox 3">
            <a:extLst>
              <a:ext uri="{FF2B5EF4-FFF2-40B4-BE49-F238E27FC236}">
                <a16:creationId xmlns:a16="http://schemas.microsoft.com/office/drawing/2014/main" id="{034A198D-FF23-76C9-86F0-9565B87143C2}"/>
              </a:ext>
            </a:extLst>
          </p:cNvPr>
          <p:cNvSpPr txBox="1"/>
          <p:nvPr/>
        </p:nvSpPr>
        <p:spPr>
          <a:xfrm>
            <a:off x="3166782" y="78074"/>
            <a:ext cx="4572000" cy="646331"/>
          </a:xfrm>
          <a:prstGeom prst="rect">
            <a:avLst/>
          </a:prstGeom>
          <a:noFill/>
        </p:spPr>
        <p:txBody>
          <a:bodyPr wrap="square">
            <a:spAutoFit/>
          </a:bodyPr>
          <a:lstStyle/>
          <a:p>
            <a:r>
              <a:rPr lang="en-US" sz="3600" dirty="0"/>
              <a:t>Solid Waste</a:t>
            </a:r>
          </a:p>
        </p:txBody>
      </p:sp>
      <p:pic>
        <p:nvPicPr>
          <p:cNvPr id="5" name="Picture 4">
            <a:extLst>
              <a:ext uri="{FF2B5EF4-FFF2-40B4-BE49-F238E27FC236}">
                <a16:creationId xmlns:a16="http://schemas.microsoft.com/office/drawing/2014/main" id="{46BD53B1-8578-366E-8A6E-42F75113C64C}"/>
              </a:ext>
            </a:extLst>
          </p:cNvPr>
          <p:cNvPicPr>
            <a:picLocks noChangeAspect="1"/>
          </p:cNvPicPr>
          <p:nvPr/>
        </p:nvPicPr>
        <p:blipFill>
          <a:blip r:embed="rId4"/>
          <a:stretch>
            <a:fillRect/>
          </a:stretch>
        </p:blipFill>
        <p:spPr>
          <a:xfrm>
            <a:off x="1356520" y="2903914"/>
            <a:ext cx="2517866" cy="1725318"/>
          </a:xfrm>
          <a:prstGeom prst="rect">
            <a:avLst/>
          </a:prstGeom>
        </p:spPr>
      </p:pic>
      <p:pic>
        <p:nvPicPr>
          <p:cNvPr id="7" name="Picture 6">
            <a:extLst>
              <a:ext uri="{FF2B5EF4-FFF2-40B4-BE49-F238E27FC236}">
                <a16:creationId xmlns:a16="http://schemas.microsoft.com/office/drawing/2014/main" id="{1BC14E3C-8C18-0117-5ECF-579AFDBAE058}"/>
              </a:ext>
            </a:extLst>
          </p:cNvPr>
          <p:cNvPicPr>
            <a:picLocks noChangeAspect="1"/>
          </p:cNvPicPr>
          <p:nvPr/>
        </p:nvPicPr>
        <p:blipFill>
          <a:blip r:embed="rId5"/>
          <a:stretch>
            <a:fillRect/>
          </a:stretch>
        </p:blipFill>
        <p:spPr>
          <a:xfrm>
            <a:off x="5148592" y="2925252"/>
            <a:ext cx="2328874" cy="1682642"/>
          </a:xfrm>
          <a:prstGeom prst="rect">
            <a:avLst/>
          </a:prstGeom>
        </p:spPr>
      </p:pic>
      <p:pic>
        <p:nvPicPr>
          <p:cNvPr id="8" name="Picture 7">
            <a:extLst>
              <a:ext uri="{FF2B5EF4-FFF2-40B4-BE49-F238E27FC236}">
                <a16:creationId xmlns:a16="http://schemas.microsoft.com/office/drawing/2014/main" id="{84699CF6-026E-CCB9-FC8A-4C42CE2A0802}"/>
              </a:ext>
            </a:extLst>
          </p:cNvPr>
          <p:cNvPicPr>
            <a:picLocks noChangeAspect="1"/>
          </p:cNvPicPr>
          <p:nvPr/>
        </p:nvPicPr>
        <p:blipFill>
          <a:blip r:embed="rId6"/>
          <a:stretch>
            <a:fillRect/>
          </a:stretch>
        </p:blipFill>
        <p:spPr>
          <a:xfrm>
            <a:off x="2871100" y="2466284"/>
            <a:ext cx="591363" cy="564435"/>
          </a:xfrm>
          <a:prstGeom prst="rect">
            <a:avLst/>
          </a:prstGeom>
        </p:spPr>
      </p:pic>
      <p:pic>
        <p:nvPicPr>
          <p:cNvPr id="9" name="Picture 8">
            <a:extLst>
              <a:ext uri="{FF2B5EF4-FFF2-40B4-BE49-F238E27FC236}">
                <a16:creationId xmlns:a16="http://schemas.microsoft.com/office/drawing/2014/main" id="{97FEEFE3-E8C9-D62D-CF42-3001592A1CD3}"/>
              </a:ext>
            </a:extLst>
          </p:cNvPr>
          <p:cNvPicPr>
            <a:picLocks noChangeAspect="1"/>
          </p:cNvPicPr>
          <p:nvPr/>
        </p:nvPicPr>
        <p:blipFill>
          <a:blip r:embed="rId7"/>
          <a:stretch>
            <a:fillRect/>
          </a:stretch>
        </p:blipFill>
        <p:spPr>
          <a:xfrm>
            <a:off x="5389628" y="2469838"/>
            <a:ext cx="591363" cy="560881"/>
          </a:xfrm>
          <a:prstGeom prst="rect">
            <a:avLst/>
          </a:prstGeom>
        </p:spPr>
      </p:pic>
      <p:pic>
        <p:nvPicPr>
          <p:cNvPr id="10" name="Picture 9">
            <a:extLst>
              <a:ext uri="{FF2B5EF4-FFF2-40B4-BE49-F238E27FC236}">
                <a16:creationId xmlns:a16="http://schemas.microsoft.com/office/drawing/2014/main" id="{5656996A-569D-5BA1-5A52-7003A32E0449}"/>
              </a:ext>
            </a:extLst>
          </p:cNvPr>
          <p:cNvPicPr>
            <a:picLocks noChangeAspect="1"/>
          </p:cNvPicPr>
          <p:nvPr/>
        </p:nvPicPr>
        <p:blipFill>
          <a:blip r:embed="rId8"/>
          <a:stretch>
            <a:fillRect/>
          </a:stretch>
        </p:blipFill>
        <p:spPr>
          <a:xfrm>
            <a:off x="2363353" y="2484513"/>
            <a:ext cx="623987" cy="419401"/>
          </a:xfrm>
          <a:prstGeom prst="rect">
            <a:avLst/>
          </a:prstGeom>
        </p:spPr>
      </p:pic>
      <p:pic>
        <p:nvPicPr>
          <p:cNvPr id="11" name="Picture 10">
            <a:extLst>
              <a:ext uri="{FF2B5EF4-FFF2-40B4-BE49-F238E27FC236}">
                <a16:creationId xmlns:a16="http://schemas.microsoft.com/office/drawing/2014/main" id="{45D3BE33-424F-FDE6-5C91-1F104BAFA6D4}"/>
              </a:ext>
            </a:extLst>
          </p:cNvPr>
          <p:cNvPicPr>
            <a:picLocks noChangeAspect="1"/>
          </p:cNvPicPr>
          <p:nvPr/>
        </p:nvPicPr>
        <p:blipFill>
          <a:blip r:embed="rId9"/>
          <a:stretch>
            <a:fillRect/>
          </a:stretch>
        </p:blipFill>
        <p:spPr>
          <a:xfrm>
            <a:off x="5959769" y="2484513"/>
            <a:ext cx="531924" cy="419401"/>
          </a:xfrm>
          <a:prstGeom prst="rect">
            <a:avLst/>
          </a:prstGeom>
        </p:spPr>
      </p:pic>
    </p:spTree>
    <p:extLst>
      <p:ext uri="{BB962C8B-B14F-4D97-AF65-F5344CB8AC3E}">
        <p14:creationId xmlns:p14="http://schemas.microsoft.com/office/powerpoint/2010/main" val="3749487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D8DE7-53FF-0705-934D-2D458B14F27E}"/>
              </a:ext>
            </a:extLst>
          </p:cNvPr>
          <p:cNvSpPr>
            <a:spLocks noGrp="1"/>
          </p:cNvSpPr>
          <p:nvPr>
            <p:ph type="title"/>
          </p:nvPr>
        </p:nvSpPr>
        <p:spPr>
          <a:xfrm>
            <a:off x="2524683" y="38448"/>
            <a:ext cx="4371131"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What is this stuff?</a:t>
            </a:r>
            <a:endParaRPr lang="en-US" dirty="0"/>
          </a:p>
        </p:txBody>
      </p:sp>
      <p:pic>
        <p:nvPicPr>
          <p:cNvPr id="4" name="Picture 3">
            <a:extLst>
              <a:ext uri="{FF2B5EF4-FFF2-40B4-BE49-F238E27FC236}">
                <a16:creationId xmlns:a16="http://schemas.microsoft.com/office/drawing/2014/main" id="{313069F9-F216-629A-F3E0-A5AAA626595E}"/>
              </a:ext>
            </a:extLst>
          </p:cNvPr>
          <p:cNvPicPr>
            <a:picLocks noChangeAspect="1"/>
          </p:cNvPicPr>
          <p:nvPr/>
        </p:nvPicPr>
        <p:blipFill>
          <a:blip r:embed="rId3"/>
          <a:stretch>
            <a:fillRect/>
          </a:stretch>
        </p:blipFill>
        <p:spPr>
          <a:xfrm>
            <a:off x="1340994" y="692852"/>
            <a:ext cx="6961437" cy="3839500"/>
          </a:xfrm>
          <a:prstGeom prst="rect">
            <a:avLst/>
          </a:prstGeom>
        </p:spPr>
      </p:pic>
    </p:spTree>
    <p:extLst>
      <p:ext uri="{BB962C8B-B14F-4D97-AF65-F5344CB8AC3E}">
        <p14:creationId xmlns:p14="http://schemas.microsoft.com/office/powerpoint/2010/main" val="142959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0FB1-F6FE-E951-5781-7EB6C728C55D}"/>
              </a:ext>
            </a:extLst>
          </p:cNvPr>
          <p:cNvSpPr>
            <a:spLocks noGrp="1"/>
          </p:cNvSpPr>
          <p:nvPr>
            <p:ph type="title"/>
          </p:nvPr>
        </p:nvSpPr>
        <p:spPr>
          <a:xfrm>
            <a:off x="964825" y="143357"/>
            <a:ext cx="8520600" cy="572700"/>
          </a:xfrm>
        </p:spPr>
        <p:txBody>
          <a:bodyPr/>
          <a:lstStyle/>
          <a:p>
            <a:r>
              <a:rPr kumimoji="0" lang="en-US" sz="40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Solid Waste</a:t>
            </a:r>
            <a:endParaRPr lang="en-US" sz="4000" dirty="0"/>
          </a:p>
        </p:txBody>
      </p:sp>
      <p:sp>
        <p:nvSpPr>
          <p:cNvPr id="3" name="Text Placeholder 2">
            <a:extLst>
              <a:ext uri="{FF2B5EF4-FFF2-40B4-BE49-F238E27FC236}">
                <a16:creationId xmlns:a16="http://schemas.microsoft.com/office/drawing/2014/main" id="{7CEEE056-3A6C-6121-6167-CD15C55C8CB7}"/>
              </a:ext>
            </a:extLst>
          </p:cNvPr>
          <p:cNvSpPr>
            <a:spLocks noGrp="1"/>
          </p:cNvSpPr>
          <p:nvPr>
            <p:ph type="body" idx="1"/>
          </p:nvPr>
        </p:nvSpPr>
        <p:spPr>
          <a:xfrm>
            <a:off x="918104" y="1022000"/>
            <a:ext cx="8520600" cy="3416400"/>
          </a:xfrm>
        </p:spPr>
        <p:txBody>
          <a:bodyPr/>
          <a:lstStyle/>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3200" b="0" i="0" u="none" strike="noStrike" kern="1200" cap="none" spc="0" normalizeH="0" baseline="0" noProof="0" dirty="0">
                <a:ln>
                  <a:noFill/>
                </a:ln>
                <a:solidFill>
                  <a:srgbClr val="00B050"/>
                </a:solidFill>
                <a:effectLst/>
                <a:uLnTx/>
                <a:uFillTx/>
                <a:latin typeface="Lucida Sans Unicode"/>
                <a:ea typeface="+mn-ea"/>
                <a:cs typeface="+mn-cs"/>
              </a:rPr>
              <a:t>So you have a solid waste, now what?</a:t>
            </a:r>
          </a:p>
          <a:p>
            <a:endParaRPr lang="en-US" dirty="0"/>
          </a:p>
        </p:txBody>
      </p:sp>
      <p:pic>
        <p:nvPicPr>
          <p:cNvPr id="4" name="Picture 3">
            <a:extLst>
              <a:ext uri="{FF2B5EF4-FFF2-40B4-BE49-F238E27FC236}">
                <a16:creationId xmlns:a16="http://schemas.microsoft.com/office/drawing/2014/main" id="{200568B8-870C-67CB-2E0C-32CCCA936814}"/>
              </a:ext>
            </a:extLst>
          </p:cNvPr>
          <p:cNvPicPr>
            <a:picLocks noChangeAspect="1"/>
          </p:cNvPicPr>
          <p:nvPr/>
        </p:nvPicPr>
        <p:blipFill>
          <a:blip r:embed="rId3"/>
          <a:stretch>
            <a:fillRect/>
          </a:stretch>
        </p:blipFill>
        <p:spPr>
          <a:xfrm>
            <a:off x="3660230" y="1950249"/>
            <a:ext cx="2266685" cy="2274569"/>
          </a:xfrm>
          <a:prstGeom prst="rect">
            <a:avLst/>
          </a:prstGeom>
        </p:spPr>
      </p:pic>
    </p:spTree>
    <p:extLst>
      <p:ext uri="{BB962C8B-B14F-4D97-AF65-F5344CB8AC3E}">
        <p14:creationId xmlns:p14="http://schemas.microsoft.com/office/powerpoint/2010/main" val="2963030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490250" y="450150"/>
            <a:ext cx="55209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a:t>What is a Hazardous Waste?</a:t>
            </a:r>
            <a:endParaRPr sz="5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514349" y="124423"/>
            <a:ext cx="8520600" cy="1374924"/>
          </a:xfrm>
          <a:prstGeom prst="rect">
            <a:avLst/>
          </a:prstGeom>
        </p:spPr>
        <p:txBody>
          <a:bodyPr spcFirstLastPara="1" wrap="square" lIns="91425" tIns="91425" rIns="91425" bIns="91425" anchor="t" anchorCtr="0">
            <a:noAutofit/>
          </a:bodyPr>
          <a:lstStyle/>
          <a:p>
            <a:pPr marL="109728" marR="0" lvl="0" indent="0" algn="l" defTabSz="914400" rtl="0" eaLnBrk="1" fontAlgn="auto" latinLnBrk="0" hangingPunct="1">
              <a:lnSpc>
                <a:spcPct val="100000"/>
              </a:lnSpc>
              <a:spcAft>
                <a:spcPts val="0"/>
              </a:spcAft>
              <a:buClrTx/>
              <a:buSzTx/>
              <a:buFontTx/>
              <a:buNone/>
              <a:tabLst/>
              <a:defRPr/>
            </a:pPr>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What is a Hazardous Waste?</a:t>
            </a:r>
            <a:b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br>
            <a:br>
              <a:rPr kumimoji="0" lang="en-US" sz="18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br>
            <a:r>
              <a:rPr kumimoji="0" lang="en-US" sz="2800" b="0" i="0" u="none" strike="noStrike" kern="1200" cap="none" spc="0" normalizeH="0" baseline="0" noProof="0" dirty="0">
                <a:ln>
                  <a:noFill/>
                </a:ln>
                <a:solidFill>
                  <a:srgbClr val="00B050"/>
                </a:solidFill>
                <a:effectLst/>
                <a:uLnTx/>
                <a:uFillTx/>
                <a:latin typeface="Lucida Sans Unicode"/>
                <a:ea typeface="+mn-ea"/>
                <a:cs typeface="+mn-cs"/>
              </a:rPr>
              <a:t>40 CFR 261.3 Definition of Hazardous Waste</a:t>
            </a:r>
            <a:br>
              <a:rPr kumimoji="0" lang="en-US" sz="2800" b="0" i="0" u="none" strike="noStrike" kern="1200" cap="none" spc="0" normalizeH="0" baseline="0" noProof="0" dirty="0">
                <a:ln>
                  <a:noFill/>
                </a:ln>
                <a:solidFill>
                  <a:srgbClr val="2DA2BF"/>
                </a:solidFill>
                <a:effectLst/>
                <a:uLnTx/>
                <a:uFillTx/>
                <a:latin typeface="Lucida Sans Unicode"/>
                <a:ea typeface="+mn-ea"/>
                <a:cs typeface="+mn-cs"/>
              </a:rPr>
            </a:br>
            <a:endParaRPr sz="2800" dirty="0"/>
          </a:p>
        </p:txBody>
      </p:sp>
      <p:sp>
        <p:nvSpPr>
          <p:cNvPr id="108" name="Google Shape;108;p21"/>
          <p:cNvSpPr txBox="1">
            <a:spLocks noGrp="1"/>
          </p:cNvSpPr>
          <p:nvPr>
            <p:ph type="body" idx="1"/>
          </p:nvPr>
        </p:nvSpPr>
        <p:spPr>
          <a:xfrm>
            <a:off x="623400" y="1839127"/>
            <a:ext cx="8520600" cy="1952944"/>
          </a:xfrm>
          <a:prstGeom prst="rect">
            <a:avLst/>
          </a:prstGeom>
        </p:spPr>
        <p:txBody>
          <a:bodyPr spcFirstLastPara="1" wrap="square" lIns="91425" tIns="91425" rIns="91425" bIns="91425" anchor="t" anchorCtr="0">
            <a:noAutofit/>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A </a:t>
            </a:r>
            <a:r>
              <a:rPr kumimoji="0" lang="en-US" sz="2700" b="1" i="0" u="sng" strike="noStrike" kern="1200" cap="none" spc="0" normalizeH="0" baseline="0" noProof="0" dirty="0">
                <a:ln>
                  <a:noFill/>
                </a:ln>
                <a:solidFill>
                  <a:prstClr val="black"/>
                </a:solidFill>
                <a:effectLst/>
                <a:uLnTx/>
                <a:uFillTx/>
                <a:latin typeface="Lucida Sans Unicode"/>
                <a:ea typeface="+mn-ea"/>
                <a:cs typeface="+mn-cs"/>
              </a:rPr>
              <a:t>solid</a:t>
            </a:r>
            <a:r>
              <a:rPr kumimoji="0" lang="en-US" sz="2700" b="1" i="0" u="none" strike="noStrike" kern="1200" cap="none" spc="0" normalizeH="0" baseline="0" noProof="0" dirty="0">
                <a:ln>
                  <a:noFill/>
                </a:ln>
                <a:solidFill>
                  <a:prstClr val="black"/>
                </a:solidFill>
                <a:effectLst/>
                <a:uLnTx/>
                <a:uFillTx/>
                <a:latin typeface="Lucida Sans Unicode"/>
                <a:ea typeface="+mn-ea"/>
                <a:cs typeface="+mn-cs"/>
              </a:rPr>
              <a:t> waste is a hazardous waste </a:t>
            </a: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if:</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It is not excluded from regulation as a hazardous waste under §261.4(b); and</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It meets certain other criteria</a:t>
            </a:r>
          </a:p>
          <a:p>
            <a:pPr marL="0" lvl="0" indent="0" algn="l" rtl="0">
              <a:spcBef>
                <a:spcPts val="0"/>
              </a:spcBef>
              <a:spcAft>
                <a:spcPts val="1600"/>
              </a:spcAft>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A87FF-6E70-DBAE-1218-F771E3EB0228}"/>
              </a:ext>
            </a:extLst>
          </p:cNvPr>
          <p:cNvSpPr>
            <a:spLocks noGrp="1"/>
          </p:cNvSpPr>
          <p:nvPr>
            <p:ph type="title"/>
          </p:nvPr>
        </p:nvSpPr>
        <p:spPr>
          <a:xfrm>
            <a:off x="548751" y="95435"/>
            <a:ext cx="8520600" cy="572700"/>
          </a:xfrm>
        </p:spPr>
        <p:txBody>
          <a:bodyPr/>
          <a:lstStyle/>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Hazardous Waste </a:t>
            </a:r>
            <a:b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br>
            <a:r>
              <a:rPr kumimoji="0" lang="en-US" sz="2700" b="0" i="0" u="none" strike="noStrike" kern="1200" cap="none" spc="0" normalizeH="0" baseline="0" noProof="0" dirty="0">
                <a:ln>
                  <a:noFill/>
                </a:ln>
                <a:solidFill>
                  <a:srgbClr val="00B050"/>
                </a:solidFill>
                <a:effectLst/>
                <a:uLnTx/>
                <a:uFillTx/>
                <a:latin typeface="Lucida Sans Unicode"/>
                <a:ea typeface="+mn-ea"/>
                <a:cs typeface="+mn-cs"/>
              </a:rPr>
              <a:t>40 CFR 261.3  Definition of Hazardous Waste</a:t>
            </a:r>
            <a:br>
              <a:rPr kumimoji="0" lang="en-US" sz="2700" b="0" i="0" u="none" strike="noStrike" kern="1200" cap="none" spc="0" normalizeH="0" baseline="0" noProof="0" dirty="0">
                <a:ln>
                  <a:noFill/>
                </a:ln>
                <a:solidFill>
                  <a:srgbClr val="2DA2BF"/>
                </a:solidFill>
                <a:effectLst/>
                <a:uLnTx/>
                <a:uFillTx/>
                <a:latin typeface="Lucida Sans Unicode"/>
                <a:ea typeface="+mn-ea"/>
                <a:cs typeface="+mn-cs"/>
              </a:rPr>
            </a:br>
            <a:endParaRPr lang="en-US" dirty="0"/>
          </a:p>
        </p:txBody>
      </p:sp>
      <p:sp>
        <p:nvSpPr>
          <p:cNvPr id="3" name="Text Placeholder 2">
            <a:extLst>
              <a:ext uri="{FF2B5EF4-FFF2-40B4-BE49-F238E27FC236}">
                <a16:creationId xmlns:a16="http://schemas.microsoft.com/office/drawing/2014/main" id="{EFC56E63-6F4F-7786-24EF-894E294FF726}"/>
              </a:ext>
            </a:extLst>
          </p:cNvPr>
          <p:cNvSpPr>
            <a:spLocks noGrp="1"/>
          </p:cNvSpPr>
          <p:nvPr>
            <p:ph type="body" idx="1"/>
          </p:nvPr>
        </p:nvSpPr>
        <p:spPr>
          <a:xfrm>
            <a:off x="548751" y="1257909"/>
            <a:ext cx="8520600" cy="3416400"/>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A solid waste is a hazardous waste if:</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It is not excluded from regulation as a hazardous waste under 261.4(b)</a:t>
            </a:r>
          </a:p>
          <a:p>
            <a:pPr marL="393192" marR="0" lvl="1" indent="0" algn="l" defTabSz="914400" rtl="0" eaLnBrk="1" fontAlgn="auto" latinLnBrk="0" hangingPunct="1">
              <a:lnSpc>
                <a:spcPct val="100000"/>
              </a:lnSpc>
              <a:spcBef>
                <a:spcPts val="324"/>
              </a:spcBef>
              <a:spcAft>
                <a:spcPts val="0"/>
              </a:spcAft>
              <a:buClr>
                <a:srgbClr val="2DA2BF"/>
              </a:buClr>
              <a:buSzTx/>
              <a:buFont typeface="Verdana"/>
              <a:buNone/>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     -AND-</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Exhibits a characteristic of hazardous waste, or</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Is a listed hazardous waste, or</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Is a mixture of solid waste and a listed hazardous waste</a:t>
            </a:r>
          </a:p>
          <a:p>
            <a:endParaRPr lang="en-US" dirty="0"/>
          </a:p>
        </p:txBody>
      </p:sp>
    </p:spTree>
    <p:extLst>
      <p:ext uri="{BB962C8B-B14F-4D97-AF65-F5344CB8AC3E}">
        <p14:creationId xmlns:p14="http://schemas.microsoft.com/office/powerpoint/2010/main" val="2233806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490249" y="450150"/>
            <a:ext cx="6367751"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a:t>Characteristic Wastes</a:t>
            </a:r>
            <a:br>
              <a:rPr lang="en" sz="5400" dirty="0"/>
            </a:br>
            <a:r>
              <a:rPr lang="fr-FR" sz="5400" dirty="0"/>
              <a:t>40 CFR 261 </a:t>
            </a:r>
            <a:r>
              <a:rPr lang="fr-FR" sz="5400" dirty="0" err="1"/>
              <a:t>Subpart</a:t>
            </a:r>
            <a:r>
              <a:rPr lang="fr-FR" sz="5400" dirty="0"/>
              <a:t> C:</a:t>
            </a:r>
            <a:br>
              <a:rPr lang="fr-FR" sz="5400" dirty="0"/>
            </a:br>
            <a:endParaRPr sz="5400" dirty="0"/>
          </a:p>
        </p:txBody>
      </p:sp>
    </p:spTree>
    <p:extLst>
      <p:ext uri="{BB962C8B-B14F-4D97-AF65-F5344CB8AC3E}">
        <p14:creationId xmlns:p14="http://schemas.microsoft.com/office/powerpoint/2010/main" val="123221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6C78-C687-52A1-9DDD-6DF7B30B94E5}"/>
              </a:ext>
            </a:extLst>
          </p:cNvPr>
          <p:cNvSpPr>
            <a:spLocks noGrp="1"/>
          </p:cNvSpPr>
          <p:nvPr>
            <p:ph type="title"/>
          </p:nvPr>
        </p:nvSpPr>
        <p:spPr>
          <a:xfrm>
            <a:off x="534960" y="56991"/>
            <a:ext cx="8520600" cy="1270538"/>
          </a:xfrm>
        </p:spPr>
        <p:txBody>
          <a:bodyPr/>
          <a:lstStyle/>
          <a:p>
            <a:pPr marL="109728"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Hazardous Waste</a:t>
            </a:r>
            <a:b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br>
            <a:r>
              <a:rPr kumimoji="0" lang="en-US" sz="2400" b="0" i="0" u="none" strike="noStrike" kern="1200" cap="none" spc="0" normalizeH="0" baseline="0" noProof="0" dirty="0">
                <a:ln>
                  <a:noFill/>
                </a:ln>
                <a:solidFill>
                  <a:srgbClr val="00B050"/>
                </a:solidFill>
                <a:effectLst/>
                <a:uLnTx/>
                <a:uFillTx/>
                <a:latin typeface="Lucida Sans Unicode"/>
                <a:ea typeface="+mn-ea"/>
                <a:cs typeface="+mn-cs"/>
              </a:rPr>
              <a:t>40 CFR 261 Subpart C:</a:t>
            </a:r>
            <a:br>
              <a:rPr kumimoji="0" lang="en-US" sz="2400" b="0" i="0" u="none" strike="noStrike" kern="1200" cap="none" spc="0" normalizeH="0" baseline="0" noProof="0" dirty="0">
                <a:ln>
                  <a:noFill/>
                </a:ln>
                <a:solidFill>
                  <a:srgbClr val="00B050"/>
                </a:solidFill>
                <a:effectLst/>
                <a:uLnTx/>
                <a:uFillTx/>
                <a:latin typeface="Lucida Sans Unicode"/>
                <a:ea typeface="+mn-ea"/>
                <a:cs typeface="+mn-cs"/>
              </a:rPr>
            </a:br>
            <a:r>
              <a:rPr kumimoji="0" lang="en-US" sz="2400" b="0" i="0" u="none" strike="noStrike" kern="1200" cap="none" spc="0" normalizeH="0" baseline="0" noProof="0" dirty="0">
                <a:ln>
                  <a:noFill/>
                </a:ln>
                <a:solidFill>
                  <a:srgbClr val="00B050"/>
                </a:solidFill>
                <a:effectLst/>
                <a:uLnTx/>
                <a:uFillTx/>
                <a:latin typeface="Lucida Sans Unicode"/>
                <a:ea typeface="+mn-ea"/>
                <a:cs typeface="+mn-cs"/>
              </a:rPr>
              <a:t>Characteristics of Hazardous Waste</a:t>
            </a:r>
            <a:br>
              <a:rPr kumimoji="0" lang="en-US" sz="2400" b="0" i="0" u="none" strike="noStrike" kern="1200" cap="none" spc="0" normalizeH="0" baseline="0" noProof="0" dirty="0">
                <a:ln>
                  <a:noFill/>
                </a:ln>
                <a:solidFill>
                  <a:srgbClr val="2DA2BF"/>
                </a:solidFill>
                <a:effectLst/>
                <a:uLnTx/>
                <a:uFillTx/>
                <a:latin typeface="Lucida Sans Unicode"/>
                <a:ea typeface="+mn-ea"/>
                <a:cs typeface="+mn-cs"/>
              </a:rPr>
            </a:br>
            <a:endParaRPr lang="en-US" sz="2400" dirty="0"/>
          </a:p>
        </p:txBody>
      </p:sp>
      <p:sp>
        <p:nvSpPr>
          <p:cNvPr id="3" name="Text Placeholder 2">
            <a:extLst>
              <a:ext uri="{FF2B5EF4-FFF2-40B4-BE49-F238E27FC236}">
                <a16:creationId xmlns:a16="http://schemas.microsoft.com/office/drawing/2014/main" id="{9C29687D-1593-4A77-A62B-4FA385A66739}"/>
              </a:ext>
            </a:extLst>
          </p:cNvPr>
          <p:cNvSpPr>
            <a:spLocks noGrp="1"/>
          </p:cNvSpPr>
          <p:nvPr>
            <p:ph type="body" idx="1"/>
          </p:nvPr>
        </p:nvSpPr>
        <p:spPr>
          <a:xfrm>
            <a:off x="623400" y="1262379"/>
            <a:ext cx="8520600" cy="3416400"/>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A solid waste, which is not excluded from regulation as a hazardous waste, is a hazardous waste if it exhibits any of the characteristics identified in this subpart. </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Ignitability [261.21]</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Corrosivity [261.22]</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Reactivity [261.23]</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Toxicity (TCLP) [261.24]</a:t>
            </a:r>
          </a:p>
          <a:p>
            <a:endParaRPr lang="en-US" dirty="0"/>
          </a:p>
        </p:txBody>
      </p:sp>
    </p:spTree>
    <p:extLst>
      <p:ext uri="{BB962C8B-B14F-4D97-AF65-F5344CB8AC3E}">
        <p14:creationId xmlns:p14="http://schemas.microsoft.com/office/powerpoint/2010/main" val="3466791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490250" y="450150"/>
            <a:ext cx="55209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5400" dirty="0"/>
              <a:t>Hazardous Waste Determination</a:t>
            </a:r>
            <a:endParaRPr sz="5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FCE10F-DDBE-C265-1EA4-19145B61335E}"/>
              </a:ext>
            </a:extLst>
          </p:cNvPr>
          <p:cNvPicPr>
            <a:picLocks noChangeAspect="1"/>
          </p:cNvPicPr>
          <p:nvPr/>
        </p:nvPicPr>
        <p:blipFill>
          <a:blip r:embed="rId2"/>
          <a:stretch>
            <a:fillRect/>
          </a:stretch>
        </p:blipFill>
        <p:spPr>
          <a:xfrm>
            <a:off x="2616384" y="909163"/>
            <a:ext cx="4348355" cy="2596465"/>
          </a:xfrm>
          <a:prstGeom prst="rect">
            <a:avLst/>
          </a:prstGeom>
        </p:spPr>
      </p:pic>
      <p:sp>
        <p:nvSpPr>
          <p:cNvPr id="2" name="Title 1">
            <a:extLst>
              <a:ext uri="{FF2B5EF4-FFF2-40B4-BE49-F238E27FC236}">
                <a16:creationId xmlns:a16="http://schemas.microsoft.com/office/drawing/2014/main" id="{B549951B-1062-A39E-DD8E-EB38D14CCCF5}"/>
              </a:ext>
            </a:extLst>
          </p:cNvPr>
          <p:cNvSpPr>
            <a:spLocks noGrp="1"/>
          </p:cNvSpPr>
          <p:nvPr>
            <p:ph type="title"/>
          </p:nvPr>
        </p:nvSpPr>
        <p:spPr>
          <a:xfrm>
            <a:off x="964825" y="164469"/>
            <a:ext cx="8520600" cy="572700"/>
          </a:xfrm>
        </p:spPr>
        <p:txBody>
          <a:bodyPr/>
          <a:lstStyle/>
          <a:p>
            <a:r>
              <a:rPr kumimoji="0" lang="en-US" sz="32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Characteristic Wastes – Subpart C</a:t>
            </a:r>
            <a:endParaRPr lang="en-US" sz="3200" dirty="0"/>
          </a:p>
        </p:txBody>
      </p:sp>
      <p:sp>
        <p:nvSpPr>
          <p:cNvPr id="3" name="Text Placeholder 2">
            <a:extLst>
              <a:ext uri="{FF2B5EF4-FFF2-40B4-BE49-F238E27FC236}">
                <a16:creationId xmlns:a16="http://schemas.microsoft.com/office/drawing/2014/main" id="{99877DCF-9765-7B3C-EB78-E15E30E79980}"/>
              </a:ext>
            </a:extLst>
          </p:cNvPr>
          <p:cNvSpPr>
            <a:spLocks noGrp="1"/>
          </p:cNvSpPr>
          <p:nvPr>
            <p:ph type="body" idx="1"/>
          </p:nvPr>
        </p:nvSpPr>
        <p:spPr>
          <a:xfrm>
            <a:off x="282388" y="3677622"/>
            <a:ext cx="8706971" cy="80024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§262.11 sets forth the generator’s responsibility to determine whether his or her waste exhibits one or more of the characteristics identified in Subpart C.</a:t>
            </a:r>
          </a:p>
          <a:p>
            <a:endParaRPr lang="en-US" dirty="0"/>
          </a:p>
        </p:txBody>
      </p:sp>
    </p:spTree>
    <p:extLst>
      <p:ext uri="{BB962C8B-B14F-4D97-AF65-F5344CB8AC3E}">
        <p14:creationId xmlns:p14="http://schemas.microsoft.com/office/powerpoint/2010/main" val="317829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98427-714D-C111-0BB5-9D8415D79615}"/>
              </a:ext>
            </a:extLst>
          </p:cNvPr>
          <p:cNvSpPr>
            <a:spLocks noGrp="1"/>
          </p:cNvSpPr>
          <p:nvPr>
            <p:ph type="title"/>
          </p:nvPr>
        </p:nvSpPr>
        <p:spPr>
          <a:xfrm>
            <a:off x="285974" y="41549"/>
            <a:ext cx="8858026" cy="572700"/>
          </a:xfrm>
        </p:spPr>
        <p:txBody>
          <a:bodyPr/>
          <a:lstStyle/>
          <a:p>
            <a:pPr marL="109728"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Ignitability – D001</a:t>
            </a:r>
            <a:b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br>
            <a:r>
              <a:rPr kumimoji="0" lang="en-US" sz="2600" b="0" i="0" u="none" strike="noStrike" kern="1200" cap="none" spc="0" normalizeH="0" baseline="0" noProof="0" dirty="0">
                <a:ln>
                  <a:noFill/>
                </a:ln>
                <a:solidFill>
                  <a:srgbClr val="00B050"/>
                </a:solidFill>
                <a:effectLst/>
                <a:uLnTx/>
                <a:uFillTx/>
                <a:latin typeface="Lucida Sans Unicode"/>
                <a:ea typeface="+mn-ea"/>
                <a:cs typeface="+mn-cs"/>
              </a:rPr>
              <a:t>A solid waste exhibits the characteristic of ignitability if it has any of the following properties: </a:t>
            </a:r>
            <a:br>
              <a:rPr kumimoji="0" lang="en-US" sz="2600" b="0" i="0" u="none" strike="noStrike" kern="1200" cap="none" spc="0" normalizeH="0" baseline="0" noProof="0" dirty="0">
                <a:ln>
                  <a:noFill/>
                </a:ln>
                <a:solidFill>
                  <a:srgbClr val="2DA2BF"/>
                </a:solidFill>
                <a:effectLst/>
                <a:uLnTx/>
                <a:uFillTx/>
                <a:latin typeface="Lucida Sans Unicode"/>
                <a:ea typeface="+mn-ea"/>
                <a:cs typeface="+mn-cs"/>
              </a:rPr>
            </a:br>
            <a:endParaRPr lang="en-US" dirty="0"/>
          </a:p>
        </p:txBody>
      </p:sp>
      <p:sp>
        <p:nvSpPr>
          <p:cNvPr id="3" name="Text Placeholder 2">
            <a:extLst>
              <a:ext uri="{FF2B5EF4-FFF2-40B4-BE49-F238E27FC236}">
                <a16:creationId xmlns:a16="http://schemas.microsoft.com/office/drawing/2014/main" id="{421E6F30-A180-E2B1-E4A3-FD82AD070AD8}"/>
              </a:ext>
            </a:extLst>
          </p:cNvPr>
          <p:cNvSpPr>
            <a:spLocks noGrp="1"/>
          </p:cNvSpPr>
          <p:nvPr>
            <p:ph type="body" idx="1"/>
          </p:nvPr>
        </p:nvSpPr>
        <p:spPr>
          <a:xfrm>
            <a:off x="392665" y="1338689"/>
            <a:ext cx="8858026" cy="3416400"/>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Lucida Sans Unicode"/>
                <a:ea typeface="+mn-ea"/>
                <a:cs typeface="+mn-cs"/>
              </a:rPr>
              <a:t>Flash point &lt;140 °F [261.21(a)(1)]</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400" b="0" i="0" u="none" strike="noStrike" kern="1200" cap="none" spc="0" normalizeH="0" baseline="0" noProof="0" dirty="0">
                <a:ln>
                  <a:noFill/>
                </a:ln>
                <a:solidFill>
                  <a:prstClr val="black"/>
                </a:solidFill>
                <a:effectLst/>
                <a:uLnTx/>
                <a:uFillTx/>
                <a:latin typeface="Lucida Sans Unicode"/>
                <a:ea typeface="+mn-ea"/>
                <a:cs typeface="+mn-cs"/>
              </a:rPr>
              <a:t>&gt;24% alcohol</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Lucida Sans Unicode"/>
                <a:ea typeface="+mn-ea"/>
                <a:cs typeface="+mn-cs"/>
              </a:rPr>
              <a:t>Capable of causing fire through friction, absorption of moisture or spontaneous chemical changes and, when ignited, burns so vigorously and persistently that it creates a hazard [261.21(a)(2)]</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Lucida Sans Unicode"/>
                <a:ea typeface="+mn-ea"/>
                <a:cs typeface="+mn-cs"/>
              </a:rPr>
              <a:t>Ignitable compressed gas [261.21(a)(3)]</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Lucida Sans Unicode"/>
                <a:ea typeface="+mn-ea"/>
                <a:cs typeface="+mn-cs"/>
              </a:rPr>
              <a:t>Oxidizer [261.21(a)(4)]</a:t>
            </a:r>
          </a:p>
          <a:p>
            <a:endParaRPr lang="en-US" dirty="0"/>
          </a:p>
        </p:txBody>
      </p:sp>
    </p:spTree>
    <p:extLst>
      <p:ext uri="{BB962C8B-B14F-4D97-AF65-F5344CB8AC3E}">
        <p14:creationId xmlns:p14="http://schemas.microsoft.com/office/powerpoint/2010/main" val="1449759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E3E48-4D38-946D-7D7D-8AD44C04016B}"/>
              </a:ext>
            </a:extLst>
          </p:cNvPr>
          <p:cNvSpPr>
            <a:spLocks noGrp="1"/>
          </p:cNvSpPr>
          <p:nvPr>
            <p:ph type="title"/>
          </p:nvPr>
        </p:nvSpPr>
        <p:spPr>
          <a:xfrm>
            <a:off x="575498" y="91880"/>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Ignitability – D001</a:t>
            </a:r>
            <a:endParaRPr lang="en-US" dirty="0"/>
          </a:p>
        </p:txBody>
      </p:sp>
      <p:pic>
        <p:nvPicPr>
          <p:cNvPr id="6" name="Picture 5">
            <a:extLst>
              <a:ext uri="{FF2B5EF4-FFF2-40B4-BE49-F238E27FC236}">
                <a16:creationId xmlns:a16="http://schemas.microsoft.com/office/drawing/2014/main" id="{FE3E7B53-FA05-BCFA-7599-217CE89B37B6}"/>
              </a:ext>
            </a:extLst>
          </p:cNvPr>
          <p:cNvPicPr>
            <a:picLocks noChangeAspect="1"/>
          </p:cNvPicPr>
          <p:nvPr/>
        </p:nvPicPr>
        <p:blipFill>
          <a:blip r:embed="rId3"/>
          <a:stretch>
            <a:fillRect/>
          </a:stretch>
        </p:blipFill>
        <p:spPr>
          <a:xfrm>
            <a:off x="878057" y="1251185"/>
            <a:ext cx="2606008" cy="1970396"/>
          </a:xfrm>
          <a:prstGeom prst="rect">
            <a:avLst/>
          </a:prstGeom>
        </p:spPr>
      </p:pic>
      <p:sp>
        <p:nvSpPr>
          <p:cNvPr id="8" name="TextBox 7">
            <a:extLst>
              <a:ext uri="{FF2B5EF4-FFF2-40B4-BE49-F238E27FC236}">
                <a16:creationId xmlns:a16="http://schemas.microsoft.com/office/drawing/2014/main" id="{4E60F870-A127-1EBF-6D3C-BC9591C897BF}"/>
              </a:ext>
            </a:extLst>
          </p:cNvPr>
          <p:cNvSpPr txBox="1"/>
          <p:nvPr/>
        </p:nvSpPr>
        <p:spPr>
          <a:xfrm>
            <a:off x="488571" y="3221581"/>
            <a:ext cx="335057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B050"/>
                </a:solidFill>
                <a:effectLst/>
                <a:uLnTx/>
                <a:uFillTx/>
                <a:latin typeface="Lucida Sans Unicode"/>
                <a:ea typeface="+mn-ea"/>
                <a:cs typeface="+mn-cs"/>
              </a:rPr>
              <a:t>Waste Oxidizer + Alcohol</a:t>
            </a:r>
          </a:p>
        </p:txBody>
      </p:sp>
      <p:pic>
        <p:nvPicPr>
          <p:cNvPr id="9" name="Picture 8">
            <a:extLst>
              <a:ext uri="{FF2B5EF4-FFF2-40B4-BE49-F238E27FC236}">
                <a16:creationId xmlns:a16="http://schemas.microsoft.com/office/drawing/2014/main" id="{3A5F9902-27AA-DFD4-92B7-AC381B451191}"/>
              </a:ext>
            </a:extLst>
          </p:cNvPr>
          <p:cNvPicPr>
            <a:picLocks noChangeAspect="1"/>
          </p:cNvPicPr>
          <p:nvPr/>
        </p:nvPicPr>
        <p:blipFill>
          <a:blip r:embed="rId4"/>
          <a:stretch>
            <a:fillRect/>
          </a:stretch>
        </p:blipFill>
        <p:spPr>
          <a:xfrm>
            <a:off x="1215265" y="3529358"/>
            <a:ext cx="1931592" cy="960175"/>
          </a:xfrm>
          <a:prstGeom prst="rect">
            <a:avLst/>
          </a:prstGeom>
        </p:spPr>
      </p:pic>
      <p:pic>
        <p:nvPicPr>
          <p:cNvPr id="10" name="Picture 9">
            <a:extLst>
              <a:ext uri="{FF2B5EF4-FFF2-40B4-BE49-F238E27FC236}">
                <a16:creationId xmlns:a16="http://schemas.microsoft.com/office/drawing/2014/main" id="{BE9745D3-56BB-C97F-D04D-C4AF72D2E0E7}"/>
              </a:ext>
            </a:extLst>
          </p:cNvPr>
          <p:cNvPicPr>
            <a:picLocks noChangeAspect="1"/>
          </p:cNvPicPr>
          <p:nvPr/>
        </p:nvPicPr>
        <p:blipFill>
          <a:blip r:embed="rId5"/>
          <a:stretch>
            <a:fillRect/>
          </a:stretch>
        </p:blipFill>
        <p:spPr>
          <a:xfrm>
            <a:off x="4885699" y="1738515"/>
            <a:ext cx="3008864" cy="2497046"/>
          </a:xfrm>
          <a:prstGeom prst="rect">
            <a:avLst/>
          </a:prstGeom>
        </p:spPr>
      </p:pic>
      <p:sp>
        <p:nvSpPr>
          <p:cNvPr id="12" name="TextBox 11">
            <a:extLst>
              <a:ext uri="{FF2B5EF4-FFF2-40B4-BE49-F238E27FC236}">
                <a16:creationId xmlns:a16="http://schemas.microsoft.com/office/drawing/2014/main" id="{D835762B-016B-BA8D-A45E-16F5A6B9058A}"/>
              </a:ext>
            </a:extLst>
          </p:cNvPr>
          <p:cNvSpPr txBox="1"/>
          <p:nvPr/>
        </p:nvSpPr>
        <p:spPr>
          <a:xfrm>
            <a:off x="4040724" y="1338405"/>
            <a:ext cx="469881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Lucida Sans Unicode"/>
                <a:ea typeface="+mn-ea"/>
                <a:cs typeface="+mn-cs"/>
              </a:rPr>
              <a:t>Waste Solvent-Based Paint </a:t>
            </a:r>
          </a:p>
        </p:txBody>
      </p:sp>
    </p:spTree>
    <p:extLst>
      <p:ext uri="{BB962C8B-B14F-4D97-AF65-F5344CB8AC3E}">
        <p14:creationId xmlns:p14="http://schemas.microsoft.com/office/powerpoint/2010/main" val="814406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493C6-9FA3-9C05-7067-346EAFCCA342}"/>
              </a:ext>
            </a:extLst>
          </p:cNvPr>
          <p:cNvSpPr>
            <a:spLocks noGrp="1"/>
          </p:cNvSpPr>
          <p:nvPr>
            <p:ph type="title"/>
          </p:nvPr>
        </p:nvSpPr>
        <p:spPr>
          <a:xfrm>
            <a:off x="587352" y="131096"/>
            <a:ext cx="8396462" cy="1384005"/>
          </a:xfrm>
        </p:spPr>
        <p:txBody>
          <a:bodyPr/>
          <a:lstStyle/>
          <a:p>
            <a:pPr marL="109728"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Corrosivity – D002</a:t>
            </a:r>
            <a:b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br>
            <a:r>
              <a:rPr kumimoji="0" lang="en-US" sz="2400" b="0" i="0" u="none" strike="noStrike" kern="1200" cap="none" spc="0" normalizeH="0" baseline="0" noProof="0" dirty="0">
                <a:ln>
                  <a:noFill/>
                </a:ln>
                <a:solidFill>
                  <a:srgbClr val="00B050"/>
                </a:solidFill>
                <a:effectLst/>
                <a:uLnTx/>
                <a:uFillTx/>
                <a:latin typeface="Lucida Sans Unicode"/>
                <a:ea typeface="+mn-ea"/>
                <a:cs typeface="+mn-cs"/>
              </a:rPr>
              <a:t>A solid waste exhibits the characteristic of corrosivity if it has either of the following properties: </a:t>
            </a:r>
            <a:br>
              <a:rPr kumimoji="0" lang="en-US" sz="2400" b="0" i="0" u="none" strike="noStrike" kern="1200" cap="none" spc="0" normalizeH="0" baseline="0" noProof="0" dirty="0">
                <a:ln>
                  <a:noFill/>
                </a:ln>
                <a:solidFill>
                  <a:srgbClr val="2DA2BF"/>
                </a:solidFill>
                <a:effectLst/>
                <a:uLnTx/>
                <a:uFillTx/>
                <a:latin typeface="Lucida Sans Unicode"/>
                <a:ea typeface="+mn-ea"/>
                <a:cs typeface="+mn-cs"/>
              </a:rPr>
            </a:br>
            <a:endParaRPr lang="en-US" sz="2400" dirty="0"/>
          </a:p>
        </p:txBody>
      </p:sp>
      <p:sp>
        <p:nvSpPr>
          <p:cNvPr id="3" name="Text Placeholder 2">
            <a:extLst>
              <a:ext uri="{FF2B5EF4-FFF2-40B4-BE49-F238E27FC236}">
                <a16:creationId xmlns:a16="http://schemas.microsoft.com/office/drawing/2014/main" id="{13880529-F0DF-C4EA-0B1A-25DA162444FC}"/>
              </a:ext>
            </a:extLst>
          </p:cNvPr>
          <p:cNvSpPr>
            <a:spLocks noGrp="1"/>
          </p:cNvSpPr>
          <p:nvPr>
            <p:ph type="body" idx="1"/>
          </p:nvPr>
        </p:nvSpPr>
        <p:spPr>
          <a:xfrm>
            <a:off x="724544" y="1421658"/>
            <a:ext cx="3767362" cy="2896712"/>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Lucida Sans Unicode"/>
                <a:ea typeface="+mn-ea"/>
                <a:cs typeface="Arial" pitchFamily="34" charset="0"/>
              </a:rPr>
              <a:t>Aqueous &amp; pH of  ≤2 or ≥12.5 [261.22(a)(1)]</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Lucida Sans Unicode"/>
                <a:ea typeface="+mn-ea"/>
                <a:cs typeface="Arial" pitchFamily="34" charset="0"/>
              </a:rPr>
              <a:t>Liquid &amp; corrodes steel at a rate &gt;0.25-inches per year at a test temp of 130 °F [261.22(a)(2)]</a:t>
            </a:r>
            <a:endParaRPr kumimoji="0" lang="en-US" sz="2700" b="0" i="0" u="none" strike="noStrike" kern="1200" cap="none" spc="0" normalizeH="0" baseline="0" noProof="0" dirty="0">
              <a:ln>
                <a:noFill/>
              </a:ln>
              <a:solidFill>
                <a:prstClr val="black"/>
              </a:solidFill>
              <a:effectLst/>
              <a:uLnTx/>
              <a:uFillTx/>
              <a:latin typeface="Lucida Sans Unicode"/>
              <a:ea typeface="+mn-ea"/>
              <a:cs typeface="+mn-cs"/>
            </a:endParaRPr>
          </a:p>
          <a:p>
            <a:endParaRPr lang="en-US" dirty="0"/>
          </a:p>
        </p:txBody>
      </p:sp>
      <p:pic>
        <p:nvPicPr>
          <p:cNvPr id="4" name="Picture 3">
            <a:extLst>
              <a:ext uri="{FF2B5EF4-FFF2-40B4-BE49-F238E27FC236}">
                <a16:creationId xmlns:a16="http://schemas.microsoft.com/office/drawing/2014/main" id="{77612DA5-6C80-DE36-EA31-3B164A4E1118}"/>
              </a:ext>
            </a:extLst>
          </p:cNvPr>
          <p:cNvPicPr>
            <a:picLocks noChangeAspect="1"/>
          </p:cNvPicPr>
          <p:nvPr/>
        </p:nvPicPr>
        <p:blipFill>
          <a:blip r:embed="rId3"/>
          <a:stretch>
            <a:fillRect/>
          </a:stretch>
        </p:blipFill>
        <p:spPr>
          <a:xfrm>
            <a:off x="4852490" y="1740524"/>
            <a:ext cx="3971135" cy="2577846"/>
          </a:xfrm>
          <a:prstGeom prst="rect">
            <a:avLst/>
          </a:prstGeom>
        </p:spPr>
      </p:pic>
    </p:spTree>
    <p:extLst>
      <p:ext uri="{BB962C8B-B14F-4D97-AF65-F5344CB8AC3E}">
        <p14:creationId xmlns:p14="http://schemas.microsoft.com/office/powerpoint/2010/main" val="2546859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6007-1691-D3A5-1DCB-822BA24F1533}"/>
              </a:ext>
            </a:extLst>
          </p:cNvPr>
          <p:cNvSpPr>
            <a:spLocks noGrp="1"/>
          </p:cNvSpPr>
          <p:nvPr>
            <p:ph type="title"/>
          </p:nvPr>
        </p:nvSpPr>
        <p:spPr>
          <a:xfrm>
            <a:off x="964825" y="314550"/>
            <a:ext cx="8520600" cy="636465"/>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Corrosivity – D002</a:t>
            </a:r>
            <a:b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br>
            <a:endParaRPr lang="en-US" dirty="0"/>
          </a:p>
        </p:txBody>
      </p:sp>
      <p:pic>
        <p:nvPicPr>
          <p:cNvPr id="8" name="Picture 7">
            <a:extLst>
              <a:ext uri="{FF2B5EF4-FFF2-40B4-BE49-F238E27FC236}">
                <a16:creationId xmlns:a16="http://schemas.microsoft.com/office/drawing/2014/main" id="{E7ECAB92-D535-4ABF-9413-ED01C997D5EF}"/>
              </a:ext>
            </a:extLst>
          </p:cNvPr>
          <p:cNvPicPr>
            <a:picLocks noChangeAspect="1"/>
          </p:cNvPicPr>
          <p:nvPr/>
        </p:nvPicPr>
        <p:blipFill>
          <a:blip r:embed="rId3"/>
          <a:stretch>
            <a:fillRect/>
          </a:stretch>
        </p:blipFill>
        <p:spPr>
          <a:xfrm>
            <a:off x="603478" y="1170783"/>
            <a:ext cx="3723338" cy="2801933"/>
          </a:xfrm>
          <a:prstGeom prst="rect">
            <a:avLst/>
          </a:prstGeom>
        </p:spPr>
      </p:pic>
      <p:pic>
        <p:nvPicPr>
          <p:cNvPr id="9" name="Picture 8">
            <a:extLst>
              <a:ext uri="{FF2B5EF4-FFF2-40B4-BE49-F238E27FC236}">
                <a16:creationId xmlns:a16="http://schemas.microsoft.com/office/drawing/2014/main" id="{C8A1C858-0F54-00C3-4838-38198A167C4A}"/>
              </a:ext>
            </a:extLst>
          </p:cNvPr>
          <p:cNvPicPr>
            <a:picLocks noChangeAspect="1"/>
          </p:cNvPicPr>
          <p:nvPr/>
        </p:nvPicPr>
        <p:blipFill>
          <a:blip r:embed="rId4"/>
          <a:stretch>
            <a:fillRect/>
          </a:stretch>
        </p:blipFill>
        <p:spPr>
          <a:xfrm>
            <a:off x="5726679" y="951015"/>
            <a:ext cx="2299525" cy="3426107"/>
          </a:xfrm>
          <a:prstGeom prst="rect">
            <a:avLst/>
          </a:prstGeom>
        </p:spPr>
      </p:pic>
    </p:spTree>
    <p:extLst>
      <p:ext uri="{BB962C8B-B14F-4D97-AF65-F5344CB8AC3E}">
        <p14:creationId xmlns:p14="http://schemas.microsoft.com/office/powerpoint/2010/main" val="3834566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E6AE3-4FB6-A911-50C2-4A8D32EB74CB}"/>
              </a:ext>
            </a:extLst>
          </p:cNvPr>
          <p:cNvSpPr>
            <a:spLocks noGrp="1"/>
          </p:cNvSpPr>
          <p:nvPr>
            <p:ph type="title"/>
          </p:nvPr>
        </p:nvSpPr>
        <p:spPr>
          <a:xfrm>
            <a:off x="817987" y="104399"/>
            <a:ext cx="8520600" cy="1444074"/>
          </a:xfrm>
        </p:spPr>
        <p:txBody>
          <a:bodyPr/>
          <a:lstStyle/>
          <a:p>
            <a:pPr marL="109728"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Reactivity – D003</a:t>
            </a:r>
            <a:b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br>
            <a:r>
              <a:rPr kumimoji="0" lang="en-US" sz="2600" b="0" i="0" u="none" strike="noStrike" kern="1200" cap="none" spc="0" normalizeH="0" baseline="0" noProof="0" dirty="0">
                <a:ln>
                  <a:noFill/>
                </a:ln>
                <a:solidFill>
                  <a:srgbClr val="00B050"/>
                </a:solidFill>
                <a:effectLst/>
                <a:uLnTx/>
                <a:uFillTx/>
                <a:latin typeface="Lucida Sans Unicode"/>
                <a:ea typeface="+mn-ea"/>
                <a:cs typeface="+mn-cs"/>
              </a:rPr>
              <a:t>A solid waste exhibits the characteristic of reactivity if it has any of the following properties:  </a:t>
            </a:r>
            <a:br>
              <a:rPr kumimoji="0" lang="en-US" sz="2600" b="0" i="0" u="none" strike="noStrike" kern="1200" cap="none" spc="0" normalizeH="0" baseline="0" noProof="0" dirty="0">
                <a:ln>
                  <a:noFill/>
                </a:ln>
                <a:solidFill>
                  <a:srgbClr val="00B050"/>
                </a:solidFill>
                <a:effectLst/>
                <a:uLnTx/>
                <a:uFillTx/>
                <a:latin typeface="Lucida Sans Unicode"/>
                <a:ea typeface="+mn-ea"/>
                <a:cs typeface="+mn-cs"/>
              </a:rPr>
            </a:br>
            <a:endParaRPr lang="en-US" dirty="0">
              <a:solidFill>
                <a:srgbClr val="00B050"/>
              </a:solidFill>
            </a:endParaRPr>
          </a:p>
        </p:txBody>
      </p:sp>
      <p:sp>
        <p:nvSpPr>
          <p:cNvPr id="3" name="Text Placeholder 2">
            <a:extLst>
              <a:ext uri="{FF2B5EF4-FFF2-40B4-BE49-F238E27FC236}">
                <a16:creationId xmlns:a16="http://schemas.microsoft.com/office/drawing/2014/main" id="{A9E55DFA-7E81-3DCF-056C-F8DFEEFA4BA0}"/>
              </a:ext>
            </a:extLst>
          </p:cNvPr>
          <p:cNvSpPr>
            <a:spLocks noGrp="1"/>
          </p:cNvSpPr>
          <p:nvPr>
            <p:ph type="body" idx="1"/>
          </p:nvPr>
        </p:nvSpPr>
        <p:spPr>
          <a:xfrm>
            <a:off x="938127" y="1611786"/>
            <a:ext cx="7508026" cy="3260454"/>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mn-cs"/>
              </a:rPr>
              <a:t>Normally unstable and readily undergoes violent change without detonating [261.23(a)(1)]</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mn-cs"/>
              </a:rPr>
              <a:t>Reacts violently with water [261.23(a)(2)]</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mn-cs"/>
              </a:rPr>
              <a:t>Forms potentially explosive mixtures with </a:t>
            </a:r>
          </a:p>
          <a:p>
            <a:pPr marL="109728" marR="0" lvl="0" indent="0" algn="l" defTabSz="914400" rtl="0" eaLnBrk="1" fontAlgn="auto" latinLnBrk="0" hangingPunct="1">
              <a:lnSpc>
                <a:spcPct val="100000"/>
              </a:lnSpc>
              <a:spcBef>
                <a:spcPts val="400"/>
              </a:spcBef>
              <a:spcAft>
                <a:spcPts val="0"/>
              </a:spcAft>
              <a:buClr>
                <a:srgbClr val="2DA2BF"/>
              </a:buClr>
              <a:buSzPct val="68000"/>
              <a:buNone/>
              <a:tabLst/>
              <a:defRPr/>
            </a:pPr>
            <a:r>
              <a:rPr lang="en-US" sz="2000" kern="1200" dirty="0">
                <a:solidFill>
                  <a:prstClr val="black"/>
                </a:solidFill>
                <a:latin typeface="Lucida Sans Unicode"/>
                <a:ea typeface="+mn-ea"/>
                <a:cs typeface="+mn-cs"/>
              </a:rPr>
              <a:t>   </a:t>
            </a:r>
            <a:r>
              <a:rPr kumimoji="0" lang="en-US" sz="2000" b="0" i="0" u="none" strike="noStrike" kern="1200" cap="none" spc="0" normalizeH="0" baseline="0" noProof="0" dirty="0">
                <a:ln>
                  <a:noFill/>
                </a:ln>
                <a:solidFill>
                  <a:prstClr val="black"/>
                </a:solidFill>
                <a:effectLst/>
                <a:uLnTx/>
                <a:uFillTx/>
                <a:latin typeface="Lucida Sans Unicode"/>
                <a:ea typeface="+mn-ea"/>
                <a:cs typeface="+mn-cs"/>
              </a:rPr>
              <a:t>water [261.23(a)(3)]</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mn-cs"/>
              </a:rPr>
              <a:t>When mixed with water, it generates toxic gases, vapors or fumes in a quantity sufficient to present a danger to human health or the environment [261.23(a)(4)]</a:t>
            </a:r>
          </a:p>
          <a:p>
            <a:endParaRPr lang="en-US" dirty="0"/>
          </a:p>
        </p:txBody>
      </p:sp>
      <p:pic>
        <p:nvPicPr>
          <p:cNvPr id="4" name="Picture 3">
            <a:extLst>
              <a:ext uri="{FF2B5EF4-FFF2-40B4-BE49-F238E27FC236}">
                <a16:creationId xmlns:a16="http://schemas.microsoft.com/office/drawing/2014/main" id="{79A834E9-59C7-2056-8B83-4A63B3F78890}"/>
              </a:ext>
            </a:extLst>
          </p:cNvPr>
          <p:cNvPicPr>
            <a:picLocks noChangeAspect="1"/>
          </p:cNvPicPr>
          <p:nvPr/>
        </p:nvPicPr>
        <p:blipFill>
          <a:blip r:embed="rId3"/>
          <a:stretch>
            <a:fillRect/>
          </a:stretch>
        </p:blipFill>
        <p:spPr>
          <a:xfrm>
            <a:off x="6994827" y="2038325"/>
            <a:ext cx="1021192" cy="1428505"/>
          </a:xfrm>
          <a:prstGeom prst="rect">
            <a:avLst/>
          </a:prstGeom>
        </p:spPr>
      </p:pic>
    </p:spTree>
    <p:extLst>
      <p:ext uri="{BB962C8B-B14F-4D97-AF65-F5344CB8AC3E}">
        <p14:creationId xmlns:p14="http://schemas.microsoft.com/office/powerpoint/2010/main" val="2447401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2216D-4F8E-5C1A-7D5E-F8B9B7C87CE4}"/>
              </a:ext>
            </a:extLst>
          </p:cNvPr>
          <p:cNvSpPr>
            <a:spLocks noGrp="1"/>
          </p:cNvSpPr>
          <p:nvPr>
            <p:ph type="title"/>
          </p:nvPr>
        </p:nvSpPr>
        <p:spPr>
          <a:xfrm>
            <a:off x="556165" y="22072"/>
            <a:ext cx="8520600" cy="1343957"/>
          </a:xfrm>
        </p:spPr>
        <p:txBody>
          <a:bodyPr/>
          <a:lstStyle/>
          <a:p>
            <a:pPr marL="109728"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Reactivity – D003</a:t>
            </a:r>
            <a:b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br>
            <a:r>
              <a:rPr kumimoji="0" lang="en-US" sz="2600" b="0" i="0" u="none" strike="noStrike" kern="1200" cap="none" spc="0" normalizeH="0" baseline="0" noProof="0" dirty="0">
                <a:ln>
                  <a:noFill/>
                </a:ln>
                <a:solidFill>
                  <a:srgbClr val="00B050"/>
                </a:solidFill>
                <a:effectLst/>
                <a:uLnTx/>
                <a:uFillTx/>
                <a:latin typeface="Lucida Sans Unicode"/>
                <a:ea typeface="+mn-ea"/>
                <a:cs typeface="+mn-cs"/>
              </a:rPr>
              <a:t>A solid waste exhibits the characteristic of reactivity if it has any of the following properties:  </a:t>
            </a:r>
            <a:br>
              <a:rPr kumimoji="0" lang="en-US" sz="2600" b="0" i="0" u="none" strike="noStrike" kern="1200" cap="none" spc="0" normalizeH="0" baseline="0" noProof="0" dirty="0">
                <a:ln>
                  <a:noFill/>
                </a:ln>
                <a:solidFill>
                  <a:srgbClr val="2DA2BF"/>
                </a:solidFill>
                <a:effectLst/>
                <a:uLnTx/>
                <a:uFillTx/>
                <a:latin typeface="Lucida Sans Unicode"/>
                <a:ea typeface="+mn-ea"/>
                <a:cs typeface="+mn-cs"/>
              </a:rPr>
            </a:br>
            <a:endParaRPr lang="en-US" dirty="0"/>
          </a:p>
        </p:txBody>
      </p:sp>
      <p:sp>
        <p:nvSpPr>
          <p:cNvPr id="3" name="Text Placeholder 2">
            <a:extLst>
              <a:ext uri="{FF2B5EF4-FFF2-40B4-BE49-F238E27FC236}">
                <a16:creationId xmlns:a16="http://schemas.microsoft.com/office/drawing/2014/main" id="{5D6319CA-B4AE-0A01-FA5B-E09CBDE61589}"/>
              </a:ext>
            </a:extLst>
          </p:cNvPr>
          <p:cNvSpPr>
            <a:spLocks noGrp="1"/>
          </p:cNvSpPr>
          <p:nvPr>
            <p:ph type="body" idx="1"/>
          </p:nvPr>
        </p:nvSpPr>
        <p:spPr>
          <a:xfrm>
            <a:off x="390823" y="1482581"/>
            <a:ext cx="8520600" cy="3162838"/>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b="0" i="0" u="none" strike="noStrike" kern="1200" cap="none" spc="0" normalizeH="0" baseline="0" noProof="0" dirty="0">
                <a:ln>
                  <a:noFill/>
                </a:ln>
                <a:solidFill>
                  <a:prstClr val="black"/>
                </a:solidFill>
                <a:effectLst/>
                <a:uLnTx/>
                <a:uFillTx/>
                <a:latin typeface="Lucida Sans Unicode"/>
                <a:ea typeface="+mn-ea"/>
                <a:cs typeface="+mn-cs"/>
              </a:rPr>
              <a:t>Cyanide or sulfide bearing waste which, when exposed to pH between 2 and 12.5, can generate toxic gases, vapors or fumes [261.23(a)(5)]</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b="0" i="0" u="none" strike="noStrike" kern="1200" cap="none" spc="0" normalizeH="0" baseline="0" noProof="0" dirty="0">
                <a:ln>
                  <a:noFill/>
                </a:ln>
                <a:solidFill>
                  <a:prstClr val="black"/>
                </a:solidFill>
                <a:effectLst/>
                <a:uLnTx/>
                <a:uFillTx/>
                <a:latin typeface="Lucida Sans Unicode"/>
                <a:ea typeface="+mn-ea"/>
                <a:cs typeface="+mn-cs"/>
              </a:rPr>
              <a:t>Capable of detonation or explosive reaction if subjected to strong initiating source or heated under confinement </a:t>
            </a:r>
          </a:p>
          <a:p>
            <a:pPr marL="109728" marR="0" lvl="0" indent="0" algn="l" defTabSz="914400" rtl="0" eaLnBrk="1" fontAlgn="auto" latinLnBrk="0" hangingPunct="1">
              <a:lnSpc>
                <a:spcPct val="100000"/>
              </a:lnSpc>
              <a:spcBef>
                <a:spcPts val="400"/>
              </a:spcBef>
              <a:spcAft>
                <a:spcPts val="0"/>
              </a:spcAft>
              <a:buClr>
                <a:srgbClr val="2DA2BF"/>
              </a:buClr>
              <a:buSzPct val="68000"/>
              <a:buNone/>
              <a:tabLst/>
              <a:defRPr/>
            </a:pPr>
            <a:r>
              <a:rPr kumimoji="0" lang="en-US" b="0" i="0" u="none" strike="noStrike" kern="1200" cap="none" spc="0" normalizeH="0" baseline="0" noProof="0" dirty="0">
                <a:ln>
                  <a:noFill/>
                </a:ln>
                <a:solidFill>
                  <a:prstClr val="black"/>
                </a:solidFill>
                <a:effectLst/>
                <a:uLnTx/>
                <a:uFillTx/>
                <a:latin typeface="Lucida Sans Unicode"/>
                <a:ea typeface="+mn-ea"/>
                <a:cs typeface="+mn-cs"/>
              </a:rPr>
              <a:t>   [261.23(a)(6)]</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b="0" i="0" u="none" strike="noStrike" kern="1200" cap="none" spc="0" normalizeH="0" baseline="0" noProof="0" dirty="0">
                <a:ln>
                  <a:noFill/>
                </a:ln>
                <a:solidFill>
                  <a:prstClr val="black"/>
                </a:solidFill>
                <a:effectLst/>
                <a:uLnTx/>
                <a:uFillTx/>
                <a:latin typeface="Lucida Sans Unicode"/>
                <a:ea typeface="+mn-ea"/>
                <a:cs typeface="+mn-cs"/>
              </a:rPr>
              <a:t>Readily capable of detonation or explosive </a:t>
            </a:r>
          </a:p>
          <a:p>
            <a:pPr marL="109728" marR="0" lvl="0" indent="0" algn="l" defTabSz="914400" rtl="0" eaLnBrk="1" fontAlgn="auto" latinLnBrk="0" hangingPunct="1">
              <a:lnSpc>
                <a:spcPct val="100000"/>
              </a:lnSpc>
              <a:spcBef>
                <a:spcPts val="400"/>
              </a:spcBef>
              <a:spcAft>
                <a:spcPts val="0"/>
              </a:spcAft>
              <a:buClr>
                <a:srgbClr val="2DA2BF"/>
              </a:buClr>
              <a:buSzPct val="68000"/>
              <a:buNone/>
              <a:tabLst/>
              <a:defRPr/>
            </a:pPr>
            <a:r>
              <a:rPr kumimoji="0" lang="en-US" b="0" i="0" u="none" strike="noStrike" kern="1200" cap="none" spc="0" normalizeH="0" baseline="0" noProof="0" dirty="0">
                <a:ln>
                  <a:noFill/>
                </a:ln>
                <a:solidFill>
                  <a:prstClr val="black"/>
                </a:solidFill>
                <a:effectLst/>
                <a:uLnTx/>
                <a:uFillTx/>
                <a:latin typeface="Lucida Sans Unicode"/>
                <a:ea typeface="+mn-ea"/>
                <a:cs typeface="+mn-cs"/>
              </a:rPr>
              <a:t>   decomposition or reaction at STP [261.23(a)(7)] </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b="0" i="0" u="none" strike="noStrike" kern="1200" cap="none" spc="0" normalizeH="0" baseline="0" noProof="0" dirty="0">
                <a:ln>
                  <a:noFill/>
                </a:ln>
                <a:solidFill>
                  <a:prstClr val="black"/>
                </a:solidFill>
                <a:effectLst/>
                <a:uLnTx/>
                <a:uFillTx/>
                <a:latin typeface="Lucida Sans Unicode"/>
                <a:ea typeface="+mn-ea"/>
                <a:cs typeface="+mn-cs"/>
              </a:rPr>
              <a:t>Forbidden explosive or Division 1.1, 1.2, or </a:t>
            </a:r>
          </a:p>
          <a:p>
            <a:pPr marL="109728" marR="0" lvl="0" indent="0" algn="l" defTabSz="914400" rtl="0" eaLnBrk="1" fontAlgn="auto" latinLnBrk="0" hangingPunct="1">
              <a:lnSpc>
                <a:spcPct val="100000"/>
              </a:lnSpc>
              <a:spcBef>
                <a:spcPts val="400"/>
              </a:spcBef>
              <a:spcAft>
                <a:spcPts val="0"/>
              </a:spcAft>
              <a:buClr>
                <a:srgbClr val="2DA2BF"/>
              </a:buClr>
              <a:buSzPct val="68000"/>
              <a:buNone/>
              <a:tabLst/>
              <a:defRPr/>
            </a:pPr>
            <a:r>
              <a:rPr kumimoji="0" lang="en-US" b="0" i="0" u="none" strike="noStrike" kern="1200" cap="none" spc="0" normalizeH="0" baseline="0" noProof="0" dirty="0">
                <a:ln>
                  <a:noFill/>
                </a:ln>
                <a:solidFill>
                  <a:prstClr val="black"/>
                </a:solidFill>
                <a:effectLst/>
                <a:uLnTx/>
                <a:uFillTx/>
                <a:latin typeface="Lucida Sans Unicode"/>
                <a:ea typeface="+mn-ea"/>
                <a:cs typeface="+mn-cs"/>
              </a:rPr>
              <a:t>   1.3 explosive as defined by DOT [261.23(a)(8)] </a:t>
            </a: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endParaRPr kumimoji="0" lang="en-US" sz="2000" b="0" i="0" u="none" strike="noStrike" kern="1200" cap="none" spc="0" normalizeH="0" baseline="0" noProof="0" dirty="0">
              <a:ln>
                <a:noFill/>
              </a:ln>
              <a:solidFill>
                <a:prstClr val="black"/>
              </a:solidFill>
              <a:effectLst/>
              <a:uLnTx/>
              <a:uFillTx/>
              <a:latin typeface="Lucida Sans Unicode"/>
              <a:ea typeface="+mn-ea"/>
              <a:cs typeface="+mn-cs"/>
            </a:endParaRP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endParaRPr kumimoji="0" lang="en-US" sz="2000" b="0" i="0" u="none" strike="noStrike" kern="1200" cap="none" spc="0" normalizeH="0" baseline="0" noProof="0" dirty="0">
              <a:ln>
                <a:noFill/>
              </a:ln>
              <a:solidFill>
                <a:prstClr val="black"/>
              </a:solidFill>
              <a:effectLst/>
              <a:uLnTx/>
              <a:uFillTx/>
              <a:latin typeface="Lucida Sans Unicode"/>
              <a:ea typeface="+mn-ea"/>
              <a:cs typeface="+mn-cs"/>
            </a:endParaRPr>
          </a:p>
          <a:p>
            <a:endParaRPr lang="en-US" dirty="0"/>
          </a:p>
        </p:txBody>
      </p:sp>
      <p:pic>
        <p:nvPicPr>
          <p:cNvPr id="4" name="Picture 3">
            <a:extLst>
              <a:ext uri="{FF2B5EF4-FFF2-40B4-BE49-F238E27FC236}">
                <a16:creationId xmlns:a16="http://schemas.microsoft.com/office/drawing/2014/main" id="{E8A69CF5-383D-32C7-0B19-CBAA7BF62A1E}"/>
              </a:ext>
            </a:extLst>
          </p:cNvPr>
          <p:cNvPicPr>
            <a:picLocks noChangeAspect="1"/>
          </p:cNvPicPr>
          <p:nvPr/>
        </p:nvPicPr>
        <p:blipFill>
          <a:blip r:embed="rId3"/>
          <a:stretch>
            <a:fillRect/>
          </a:stretch>
        </p:blipFill>
        <p:spPr>
          <a:xfrm>
            <a:off x="6347404" y="2485515"/>
            <a:ext cx="1948939" cy="2043352"/>
          </a:xfrm>
          <a:prstGeom prst="rect">
            <a:avLst/>
          </a:prstGeom>
        </p:spPr>
      </p:pic>
    </p:spTree>
    <p:extLst>
      <p:ext uri="{BB962C8B-B14F-4D97-AF65-F5344CB8AC3E}">
        <p14:creationId xmlns:p14="http://schemas.microsoft.com/office/powerpoint/2010/main" val="3140384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BA7A7-DE20-58BA-34ED-AFC3C44F382C}"/>
              </a:ext>
            </a:extLst>
          </p:cNvPr>
          <p:cNvSpPr>
            <a:spLocks noGrp="1"/>
          </p:cNvSpPr>
          <p:nvPr>
            <p:ph type="title"/>
          </p:nvPr>
        </p:nvSpPr>
        <p:spPr>
          <a:xfrm>
            <a:off x="544335" y="177817"/>
            <a:ext cx="8520600" cy="1966989"/>
          </a:xfrm>
        </p:spPr>
        <p:txBody>
          <a:bodyPr/>
          <a:lstStyle/>
          <a:p>
            <a:pPr marL="109728"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Toxicity  - D004 through D043</a:t>
            </a:r>
            <a:br>
              <a:rPr kumimoji="0" lang="en-US" sz="32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br>
            <a:r>
              <a:rPr kumimoji="0" lang="en-US" sz="2400" b="0" i="0" u="none" strike="noStrike" kern="1200" cap="none" spc="0" normalizeH="0" baseline="0" noProof="0" dirty="0">
                <a:ln>
                  <a:noFill/>
                </a:ln>
                <a:solidFill>
                  <a:srgbClr val="00B050"/>
                </a:solidFill>
                <a:effectLst/>
                <a:uLnTx/>
                <a:uFillTx/>
                <a:latin typeface="Lucida Sans Unicode"/>
                <a:ea typeface="+mn-ea"/>
                <a:cs typeface="+mn-cs"/>
              </a:rPr>
              <a:t>A solid waste exhibits the characteristic of toxicity if the TCLP extract of a sample of the waste exceeds the regulatory threshold for at least one identified constituent.</a:t>
            </a:r>
            <a:br>
              <a:rPr kumimoji="0" lang="en-US" sz="2400" b="0" i="0" u="none" strike="noStrike" kern="1200" cap="none" spc="0" normalizeH="0" baseline="0" noProof="0" dirty="0">
                <a:ln>
                  <a:noFill/>
                </a:ln>
                <a:solidFill>
                  <a:srgbClr val="00B050"/>
                </a:solidFill>
                <a:effectLst/>
                <a:uLnTx/>
                <a:uFillTx/>
                <a:latin typeface="Lucida Sans Unicode"/>
                <a:ea typeface="+mn-ea"/>
                <a:cs typeface="+mn-cs"/>
              </a:rPr>
            </a:br>
            <a:endParaRPr lang="en-US" sz="2400" dirty="0">
              <a:solidFill>
                <a:srgbClr val="00B050"/>
              </a:solidFill>
            </a:endParaRPr>
          </a:p>
        </p:txBody>
      </p:sp>
      <p:sp>
        <p:nvSpPr>
          <p:cNvPr id="3" name="Text Placeholder 2">
            <a:extLst>
              <a:ext uri="{FF2B5EF4-FFF2-40B4-BE49-F238E27FC236}">
                <a16:creationId xmlns:a16="http://schemas.microsoft.com/office/drawing/2014/main" id="{B17E0372-B87C-2733-6CBC-A7B8565BD306}"/>
              </a:ext>
            </a:extLst>
          </p:cNvPr>
          <p:cNvSpPr>
            <a:spLocks noGrp="1"/>
          </p:cNvSpPr>
          <p:nvPr>
            <p:ph type="body" idx="1"/>
          </p:nvPr>
        </p:nvSpPr>
        <p:spPr>
          <a:xfrm>
            <a:off x="623400" y="2029032"/>
            <a:ext cx="8520600" cy="3467362"/>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500" b="0" i="0" u="none" strike="noStrike" kern="1200" cap="none" spc="0" normalizeH="0" baseline="0" noProof="0" dirty="0">
                <a:ln>
                  <a:noFill/>
                </a:ln>
                <a:solidFill>
                  <a:prstClr val="black"/>
                </a:solidFill>
                <a:effectLst/>
                <a:uLnTx/>
                <a:uFillTx/>
                <a:latin typeface="Lucida Sans Unicode"/>
                <a:ea typeface="+mn-ea"/>
                <a:cs typeface="+mn-cs"/>
              </a:rPr>
              <a:t>Toxicity Characteristic Leaching Procedure =TCLP</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100" b="0" i="0" u="none" strike="noStrike" kern="1200" cap="none" spc="0" normalizeH="0" baseline="0" noProof="0" dirty="0">
                <a:ln>
                  <a:noFill/>
                </a:ln>
                <a:solidFill>
                  <a:prstClr val="black"/>
                </a:solidFill>
                <a:effectLst/>
                <a:uLnTx/>
                <a:uFillTx/>
                <a:latin typeface="Lucida Sans Unicode"/>
                <a:ea typeface="+mn-ea"/>
                <a:cs typeface="+mn-cs"/>
              </a:rPr>
              <a:t>Test Method 1311 in SW-846</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500" b="0" i="0" u="none" strike="noStrike" kern="1200" cap="none" spc="0" normalizeH="0" baseline="0" noProof="0" dirty="0">
                <a:ln>
                  <a:noFill/>
                </a:ln>
                <a:solidFill>
                  <a:prstClr val="black"/>
                </a:solidFill>
                <a:effectLst/>
                <a:uLnTx/>
                <a:uFillTx/>
                <a:latin typeface="Lucida Sans Unicode"/>
                <a:ea typeface="+mn-ea"/>
                <a:cs typeface="+mn-cs"/>
              </a:rPr>
              <a:t>40 toxic constituents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500" b="0" i="0" u="none" strike="noStrike" kern="1200" cap="none" spc="0" normalizeH="0" baseline="0" noProof="0" dirty="0">
                <a:ln>
                  <a:noFill/>
                </a:ln>
                <a:solidFill>
                  <a:prstClr val="black"/>
                </a:solidFill>
                <a:effectLst/>
                <a:uLnTx/>
                <a:uFillTx/>
                <a:latin typeface="Lucida Sans Unicode"/>
                <a:ea typeface="+mn-ea"/>
                <a:cs typeface="+mn-cs"/>
              </a:rPr>
              <a:t>8 heavy metals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500" b="0" i="0" u="none" strike="noStrike" kern="1200" cap="none" spc="0" normalizeH="0" baseline="0" noProof="0" dirty="0">
                <a:ln>
                  <a:noFill/>
                </a:ln>
                <a:solidFill>
                  <a:prstClr val="black"/>
                </a:solidFill>
                <a:effectLst/>
                <a:uLnTx/>
                <a:uFillTx/>
                <a:latin typeface="Lucida Sans Unicode"/>
                <a:ea typeface="+mn-ea"/>
                <a:cs typeface="+mn-cs"/>
              </a:rPr>
              <a:t>Pesticides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500" b="0" i="0" u="none" strike="noStrike" kern="1200" cap="none" spc="0" normalizeH="0" baseline="0" noProof="0" dirty="0">
                <a:ln>
                  <a:noFill/>
                </a:ln>
                <a:solidFill>
                  <a:prstClr val="black"/>
                </a:solidFill>
                <a:effectLst/>
                <a:uLnTx/>
                <a:uFillTx/>
                <a:latin typeface="Lucida Sans Unicode"/>
                <a:ea typeface="+mn-ea"/>
                <a:cs typeface="+mn-cs"/>
              </a:rPr>
              <a:t>Other organics</a:t>
            </a:r>
          </a:p>
          <a:p>
            <a:endParaRPr lang="en-US" dirty="0"/>
          </a:p>
        </p:txBody>
      </p:sp>
      <p:pic>
        <p:nvPicPr>
          <p:cNvPr id="4" name="Picture 3">
            <a:extLst>
              <a:ext uri="{FF2B5EF4-FFF2-40B4-BE49-F238E27FC236}">
                <a16:creationId xmlns:a16="http://schemas.microsoft.com/office/drawing/2014/main" id="{FDBC55FC-42F5-56B8-98CD-6CC213030D64}"/>
              </a:ext>
            </a:extLst>
          </p:cNvPr>
          <p:cNvPicPr>
            <a:picLocks noChangeAspect="1"/>
          </p:cNvPicPr>
          <p:nvPr/>
        </p:nvPicPr>
        <p:blipFill>
          <a:blip r:embed="rId3"/>
          <a:stretch>
            <a:fillRect/>
          </a:stretch>
        </p:blipFill>
        <p:spPr>
          <a:xfrm>
            <a:off x="6500917" y="2466239"/>
            <a:ext cx="1506193" cy="2176155"/>
          </a:xfrm>
          <a:prstGeom prst="rect">
            <a:avLst/>
          </a:prstGeom>
        </p:spPr>
      </p:pic>
    </p:spTree>
    <p:extLst>
      <p:ext uri="{BB962C8B-B14F-4D97-AF65-F5344CB8AC3E}">
        <p14:creationId xmlns:p14="http://schemas.microsoft.com/office/powerpoint/2010/main" val="4072804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1E62A-15B1-E5E1-0CBA-1A87063B1DB0}"/>
              </a:ext>
            </a:extLst>
          </p:cNvPr>
          <p:cNvSpPr>
            <a:spLocks noGrp="1"/>
          </p:cNvSpPr>
          <p:nvPr>
            <p:ph type="title"/>
          </p:nvPr>
        </p:nvSpPr>
        <p:spPr>
          <a:xfrm>
            <a:off x="571032" y="104399"/>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Toxicity - D004 through D043</a:t>
            </a:r>
            <a:endParaRPr lang="en-US" dirty="0"/>
          </a:p>
        </p:txBody>
      </p:sp>
      <p:pic>
        <p:nvPicPr>
          <p:cNvPr id="4" name="Picture 3">
            <a:extLst>
              <a:ext uri="{FF2B5EF4-FFF2-40B4-BE49-F238E27FC236}">
                <a16:creationId xmlns:a16="http://schemas.microsoft.com/office/drawing/2014/main" id="{D5B46395-B8E8-D9DB-67EA-28524FEC4062}"/>
              </a:ext>
            </a:extLst>
          </p:cNvPr>
          <p:cNvPicPr>
            <a:picLocks noChangeAspect="1"/>
          </p:cNvPicPr>
          <p:nvPr/>
        </p:nvPicPr>
        <p:blipFill>
          <a:blip r:embed="rId3"/>
          <a:stretch>
            <a:fillRect/>
          </a:stretch>
        </p:blipFill>
        <p:spPr>
          <a:xfrm>
            <a:off x="804638" y="905431"/>
            <a:ext cx="4430314" cy="3332637"/>
          </a:xfrm>
          <a:prstGeom prst="rect">
            <a:avLst/>
          </a:prstGeom>
        </p:spPr>
      </p:pic>
      <p:sp>
        <p:nvSpPr>
          <p:cNvPr id="6" name="TextBox 5">
            <a:extLst>
              <a:ext uri="{FF2B5EF4-FFF2-40B4-BE49-F238E27FC236}">
                <a16:creationId xmlns:a16="http://schemas.microsoft.com/office/drawing/2014/main" id="{83623929-EB87-B89D-10E4-55BFB8B81E82}"/>
              </a:ext>
            </a:extLst>
          </p:cNvPr>
          <p:cNvSpPr txBox="1"/>
          <p:nvPr/>
        </p:nvSpPr>
        <p:spPr>
          <a:xfrm>
            <a:off x="5701084" y="1604731"/>
            <a:ext cx="2911758" cy="1631216"/>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Lucida Sans Unicode"/>
                <a:ea typeface="+mn-ea"/>
                <a:cs typeface="Arial" pitchFamily="34" charset="0"/>
              </a:rPr>
              <a:t>Paint booth filters can become hazardous waste if the paints being used contain heavy metals</a:t>
            </a:r>
          </a:p>
        </p:txBody>
      </p:sp>
    </p:spTree>
    <p:extLst>
      <p:ext uri="{BB962C8B-B14F-4D97-AF65-F5344CB8AC3E}">
        <p14:creationId xmlns:p14="http://schemas.microsoft.com/office/powerpoint/2010/main" val="2880637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0826A-81FA-4B38-FC5E-319E01F0434C}"/>
              </a:ext>
            </a:extLst>
          </p:cNvPr>
          <p:cNvSpPr>
            <a:spLocks noGrp="1"/>
          </p:cNvSpPr>
          <p:nvPr>
            <p:ph type="title"/>
          </p:nvPr>
        </p:nvSpPr>
        <p:spPr>
          <a:xfrm>
            <a:off x="623400" y="104399"/>
            <a:ext cx="8520600" cy="572700"/>
          </a:xfrm>
        </p:spPr>
        <p:txBody>
          <a:bodyPr/>
          <a:lstStyle/>
          <a:p>
            <a:r>
              <a:rPr kumimoji="0" lang="en-US" sz="41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Toxicity - D004 through D043</a:t>
            </a:r>
            <a:endParaRPr lang="en-US" dirty="0"/>
          </a:p>
        </p:txBody>
      </p:sp>
      <p:pic>
        <p:nvPicPr>
          <p:cNvPr id="4" name="Picture 3">
            <a:extLst>
              <a:ext uri="{FF2B5EF4-FFF2-40B4-BE49-F238E27FC236}">
                <a16:creationId xmlns:a16="http://schemas.microsoft.com/office/drawing/2014/main" id="{D17FB012-2F31-E285-D75C-F92F46C5B3E7}"/>
              </a:ext>
            </a:extLst>
          </p:cNvPr>
          <p:cNvPicPr>
            <a:picLocks noChangeAspect="1"/>
          </p:cNvPicPr>
          <p:nvPr/>
        </p:nvPicPr>
        <p:blipFill>
          <a:blip r:embed="rId3"/>
          <a:stretch>
            <a:fillRect/>
          </a:stretch>
        </p:blipFill>
        <p:spPr>
          <a:xfrm>
            <a:off x="997171" y="997475"/>
            <a:ext cx="2984552" cy="2246310"/>
          </a:xfrm>
          <a:prstGeom prst="rect">
            <a:avLst/>
          </a:prstGeom>
        </p:spPr>
      </p:pic>
      <p:pic>
        <p:nvPicPr>
          <p:cNvPr id="5" name="Picture 4">
            <a:extLst>
              <a:ext uri="{FF2B5EF4-FFF2-40B4-BE49-F238E27FC236}">
                <a16:creationId xmlns:a16="http://schemas.microsoft.com/office/drawing/2014/main" id="{E313427F-AD1E-907D-2F3A-5C97E7D1C85F}"/>
              </a:ext>
            </a:extLst>
          </p:cNvPr>
          <p:cNvPicPr>
            <a:picLocks noChangeAspect="1"/>
          </p:cNvPicPr>
          <p:nvPr/>
        </p:nvPicPr>
        <p:blipFill>
          <a:blip r:embed="rId4"/>
          <a:stretch>
            <a:fillRect/>
          </a:stretch>
        </p:blipFill>
        <p:spPr>
          <a:xfrm>
            <a:off x="5218991" y="2410085"/>
            <a:ext cx="3748797" cy="2122695"/>
          </a:xfrm>
          <a:prstGeom prst="rect">
            <a:avLst/>
          </a:prstGeom>
        </p:spPr>
      </p:pic>
      <p:sp>
        <p:nvSpPr>
          <p:cNvPr id="7" name="TextBox 6">
            <a:extLst>
              <a:ext uri="{FF2B5EF4-FFF2-40B4-BE49-F238E27FC236}">
                <a16:creationId xmlns:a16="http://schemas.microsoft.com/office/drawing/2014/main" id="{B9C750AA-F4E4-5170-B3B4-DCA6E7421E0D}"/>
              </a:ext>
            </a:extLst>
          </p:cNvPr>
          <p:cNvSpPr txBox="1"/>
          <p:nvPr/>
        </p:nvSpPr>
        <p:spPr>
          <a:xfrm>
            <a:off x="4375104" y="997475"/>
            <a:ext cx="4018680" cy="1015663"/>
          </a:xfrm>
          <a:prstGeom prst="rect">
            <a:avLst/>
          </a:prstGeom>
          <a:noFill/>
        </p:spPr>
        <p:txBody>
          <a:bodyPr wrap="square">
            <a:spAutoFit/>
          </a:bodyPr>
          <a:lstStyle/>
          <a:p>
            <a:r>
              <a:rPr kumimoji="0" lang="en-US" sz="2000" b="0" i="0" u="none" strike="noStrike" kern="1200" cap="none" spc="0" normalizeH="0" baseline="0" noProof="0" dirty="0">
                <a:ln>
                  <a:noFill/>
                </a:ln>
                <a:solidFill>
                  <a:srgbClr val="00B050"/>
                </a:solidFill>
                <a:effectLst/>
                <a:uLnTx/>
                <a:uFillTx/>
                <a:latin typeface="Lucida Sans Unicode"/>
                <a:ea typeface="+mn-ea"/>
                <a:cs typeface="Arial" pitchFamily="34" charset="0"/>
              </a:rPr>
              <a:t>Remember this trash can?  These metal turnings are actually non-hazardous</a:t>
            </a:r>
            <a:endParaRPr lang="en-US" dirty="0">
              <a:solidFill>
                <a:srgbClr val="00B050"/>
              </a:solidFill>
            </a:endParaRPr>
          </a:p>
        </p:txBody>
      </p:sp>
      <p:sp>
        <p:nvSpPr>
          <p:cNvPr id="9" name="TextBox 8">
            <a:extLst>
              <a:ext uri="{FF2B5EF4-FFF2-40B4-BE49-F238E27FC236}">
                <a16:creationId xmlns:a16="http://schemas.microsoft.com/office/drawing/2014/main" id="{D74E9CD1-4033-8AF1-5088-6AE502489BF2}"/>
              </a:ext>
            </a:extLst>
          </p:cNvPr>
          <p:cNvSpPr txBox="1"/>
          <p:nvPr/>
        </p:nvSpPr>
        <p:spPr>
          <a:xfrm>
            <a:off x="1217657" y="3824894"/>
            <a:ext cx="3547471" cy="707886"/>
          </a:xfrm>
          <a:prstGeom prst="rect">
            <a:avLst/>
          </a:prstGeom>
          <a:noFill/>
        </p:spPr>
        <p:txBody>
          <a:bodyPr wrap="square">
            <a:spAutoFit/>
          </a:body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Lucida Sans Unicode"/>
                <a:ea typeface="+mn-ea"/>
                <a:cs typeface="Arial" pitchFamily="34" charset="0"/>
              </a:rPr>
              <a:t>But these are hazardous for chromium. </a:t>
            </a:r>
          </a:p>
        </p:txBody>
      </p:sp>
      <p:cxnSp>
        <p:nvCxnSpPr>
          <p:cNvPr id="11" name="Straight Arrow Connector 10">
            <a:extLst>
              <a:ext uri="{FF2B5EF4-FFF2-40B4-BE49-F238E27FC236}">
                <a16:creationId xmlns:a16="http://schemas.microsoft.com/office/drawing/2014/main" id="{94B2E969-F9BC-7B36-48EB-E9AFCB0DBE34}"/>
              </a:ext>
            </a:extLst>
          </p:cNvPr>
          <p:cNvCxnSpPr/>
          <p:nvPr/>
        </p:nvCxnSpPr>
        <p:spPr>
          <a:xfrm flipH="1">
            <a:off x="4071828" y="1505306"/>
            <a:ext cx="303276"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08FF738-5F1B-2274-07BD-77EBB572C19C}"/>
              </a:ext>
            </a:extLst>
          </p:cNvPr>
          <p:cNvPicPr>
            <a:picLocks noChangeAspect="1"/>
          </p:cNvPicPr>
          <p:nvPr/>
        </p:nvPicPr>
        <p:blipFill>
          <a:blip r:embed="rId5"/>
          <a:stretch>
            <a:fillRect/>
          </a:stretch>
        </p:blipFill>
        <p:spPr>
          <a:xfrm rot="10800000">
            <a:off x="4764697" y="4160004"/>
            <a:ext cx="384081" cy="93233"/>
          </a:xfrm>
          <a:prstGeom prst="rect">
            <a:avLst/>
          </a:prstGeom>
        </p:spPr>
      </p:pic>
    </p:spTree>
    <p:extLst>
      <p:ext uri="{BB962C8B-B14F-4D97-AF65-F5344CB8AC3E}">
        <p14:creationId xmlns:p14="http://schemas.microsoft.com/office/powerpoint/2010/main" val="1951935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17"/>
          <p:cNvSpPr txBox="1">
            <a:spLocks noGrp="1"/>
          </p:cNvSpPr>
          <p:nvPr>
            <p:ph type="body" idx="1"/>
          </p:nvPr>
        </p:nvSpPr>
        <p:spPr>
          <a:xfrm>
            <a:off x="311700" y="331289"/>
            <a:ext cx="8520600" cy="3416400"/>
          </a:xfrm>
          <a:prstGeom prst="rect">
            <a:avLst/>
          </a:prstGeom>
        </p:spPr>
        <p:txBody>
          <a:bodyPr spcFirstLastPara="1" wrap="square" lIns="91425" tIns="91425" rIns="91425" bIns="91425" anchor="t" anchorCtr="0">
            <a:noAutofit/>
          </a:bodyPr>
          <a:lstStyle/>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Lucida Sans Unicode"/>
                <a:ea typeface="+mn-ea"/>
                <a:cs typeface="+mn-cs"/>
              </a:rPr>
              <a:t>40 CFR 262.11 states “A person who generates a solid waste, as defined in 40 CFR 261.2, must make an accurate determination as to whether that waste is a hazardous waste…”</a:t>
            </a:r>
          </a:p>
          <a:p>
            <a:pPr marL="0" lvl="0" indent="0" algn="l" rtl="0">
              <a:spcBef>
                <a:spcPts val="0"/>
              </a:spcBef>
              <a:spcAft>
                <a:spcPts val="1600"/>
              </a:spcAft>
              <a:buNone/>
            </a:pPr>
            <a:endParaRPr dirty="0"/>
          </a:p>
        </p:txBody>
      </p:sp>
      <p:pic>
        <p:nvPicPr>
          <p:cNvPr id="2" name="Picture 1">
            <a:extLst>
              <a:ext uri="{FF2B5EF4-FFF2-40B4-BE49-F238E27FC236}">
                <a16:creationId xmlns:a16="http://schemas.microsoft.com/office/drawing/2014/main" id="{0A092152-2E63-569A-D0BD-C8262A8DAE7D}"/>
              </a:ext>
            </a:extLst>
          </p:cNvPr>
          <p:cNvPicPr>
            <a:picLocks noChangeAspect="1"/>
          </p:cNvPicPr>
          <p:nvPr/>
        </p:nvPicPr>
        <p:blipFill>
          <a:blip r:embed="rId3"/>
          <a:stretch>
            <a:fillRect/>
          </a:stretch>
        </p:blipFill>
        <p:spPr>
          <a:xfrm>
            <a:off x="919024" y="2174660"/>
            <a:ext cx="2793704" cy="2103664"/>
          </a:xfrm>
          <a:prstGeom prst="rect">
            <a:avLst/>
          </a:prstGeom>
        </p:spPr>
      </p:pic>
      <p:pic>
        <p:nvPicPr>
          <p:cNvPr id="3" name="Picture 2">
            <a:extLst>
              <a:ext uri="{FF2B5EF4-FFF2-40B4-BE49-F238E27FC236}">
                <a16:creationId xmlns:a16="http://schemas.microsoft.com/office/drawing/2014/main" id="{7F4B4087-8B3E-0D6E-C848-81FAA3F312E7}"/>
              </a:ext>
            </a:extLst>
          </p:cNvPr>
          <p:cNvPicPr>
            <a:picLocks noChangeAspect="1"/>
          </p:cNvPicPr>
          <p:nvPr/>
        </p:nvPicPr>
        <p:blipFill>
          <a:blip r:embed="rId4"/>
          <a:stretch>
            <a:fillRect/>
          </a:stretch>
        </p:blipFill>
        <p:spPr>
          <a:xfrm>
            <a:off x="4104788" y="1598041"/>
            <a:ext cx="3436301" cy="1947417"/>
          </a:xfrm>
          <a:prstGeom prst="rect">
            <a:avLst/>
          </a:prstGeom>
        </p:spPr>
      </p:pic>
      <p:sp>
        <p:nvSpPr>
          <p:cNvPr id="5" name="TextBox 4">
            <a:extLst>
              <a:ext uri="{FF2B5EF4-FFF2-40B4-BE49-F238E27FC236}">
                <a16:creationId xmlns:a16="http://schemas.microsoft.com/office/drawing/2014/main" id="{7F271476-E01F-ABAF-46B6-158879B90825}"/>
              </a:ext>
            </a:extLst>
          </p:cNvPr>
          <p:cNvSpPr txBox="1"/>
          <p:nvPr/>
        </p:nvSpPr>
        <p:spPr>
          <a:xfrm>
            <a:off x="3986514" y="3689841"/>
            <a:ext cx="4572000" cy="646331"/>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A2BF"/>
                </a:solidFill>
                <a:effectLst/>
                <a:uLnTx/>
                <a:uFillTx/>
                <a:latin typeface="Lucida Sans Unicode"/>
                <a:ea typeface="+mn-ea"/>
                <a:cs typeface="Arial" pitchFamily="34" charset="0"/>
              </a:rPr>
              <a:t>Is anything in the trash cans hazardous waste?  You can’t tell just by looking.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376518" y="450150"/>
            <a:ext cx="6494929"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a:t>Listed Wastes</a:t>
            </a:r>
            <a:br>
              <a:rPr lang="en" sz="5400" dirty="0"/>
            </a:br>
            <a:r>
              <a:rPr lang="fr-FR" sz="5400" dirty="0"/>
              <a:t>40 CFR 261 </a:t>
            </a:r>
            <a:r>
              <a:rPr lang="fr-FR" sz="5400" dirty="0" err="1"/>
              <a:t>Subpart</a:t>
            </a:r>
            <a:r>
              <a:rPr lang="fr-FR" sz="5400" dirty="0"/>
              <a:t> D:</a:t>
            </a:r>
            <a:br>
              <a:rPr lang="fr-FR" dirty="0"/>
            </a:br>
            <a:endParaRPr dirty="0"/>
          </a:p>
        </p:txBody>
      </p:sp>
    </p:spTree>
    <p:extLst>
      <p:ext uri="{BB962C8B-B14F-4D97-AF65-F5344CB8AC3E}">
        <p14:creationId xmlns:p14="http://schemas.microsoft.com/office/powerpoint/2010/main" val="2818637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1092-9087-B9C5-6CAA-FF5DF6E06015}"/>
              </a:ext>
            </a:extLst>
          </p:cNvPr>
          <p:cNvSpPr>
            <a:spLocks noGrp="1"/>
          </p:cNvSpPr>
          <p:nvPr>
            <p:ph type="title"/>
          </p:nvPr>
        </p:nvSpPr>
        <p:spPr>
          <a:xfrm>
            <a:off x="522547" y="28200"/>
            <a:ext cx="8520600" cy="1384350"/>
          </a:xfrm>
        </p:spPr>
        <p:txBody>
          <a:bodyPr/>
          <a:lstStyle/>
          <a:p>
            <a:pPr marL="109728"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Hazardous Waste</a:t>
            </a:r>
            <a:br>
              <a:rPr kumimoji="0" lang="en-US" sz="32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br>
            <a:r>
              <a:rPr kumimoji="0" lang="en-US" sz="2800" b="0" i="0" u="none" strike="noStrike" kern="1200" cap="none" spc="0" normalizeH="0" baseline="0" noProof="0" dirty="0">
                <a:ln>
                  <a:noFill/>
                </a:ln>
                <a:solidFill>
                  <a:srgbClr val="00B050"/>
                </a:solidFill>
                <a:effectLst/>
                <a:uLnTx/>
                <a:uFillTx/>
                <a:latin typeface="Lucida Sans Unicode"/>
                <a:ea typeface="+mn-ea"/>
                <a:cs typeface="+mn-cs"/>
              </a:rPr>
              <a:t>40 CFR 261 Subpart D:</a:t>
            </a:r>
            <a:br>
              <a:rPr kumimoji="0" lang="en-US" sz="2800" b="0" i="0" u="none" strike="noStrike" kern="1200" cap="none" spc="0" normalizeH="0" baseline="0" noProof="0" dirty="0">
                <a:ln>
                  <a:noFill/>
                </a:ln>
                <a:solidFill>
                  <a:srgbClr val="00B050"/>
                </a:solidFill>
                <a:effectLst/>
                <a:uLnTx/>
                <a:uFillTx/>
                <a:latin typeface="Lucida Sans Unicode"/>
                <a:ea typeface="+mn-ea"/>
                <a:cs typeface="+mn-cs"/>
              </a:rPr>
            </a:br>
            <a:r>
              <a:rPr kumimoji="0" lang="en-US" sz="2800" b="0" i="0" u="none" strike="noStrike" kern="1200" cap="none" spc="0" normalizeH="0" baseline="0" noProof="0" dirty="0">
                <a:ln>
                  <a:noFill/>
                </a:ln>
                <a:solidFill>
                  <a:srgbClr val="00B050"/>
                </a:solidFill>
                <a:effectLst/>
                <a:uLnTx/>
                <a:uFillTx/>
                <a:latin typeface="Lucida Sans Unicode"/>
                <a:ea typeface="+mn-ea"/>
                <a:cs typeface="+mn-cs"/>
              </a:rPr>
              <a:t>Lists of Hazardous Waste</a:t>
            </a:r>
            <a:br>
              <a:rPr kumimoji="0" lang="en-US" sz="3100" b="0" i="0" u="none" strike="noStrike" kern="1200" cap="none" spc="0" normalizeH="0" baseline="0" noProof="0" dirty="0">
                <a:ln>
                  <a:noFill/>
                </a:ln>
                <a:solidFill>
                  <a:srgbClr val="2DA2BF"/>
                </a:solidFill>
                <a:effectLst/>
                <a:uLnTx/>
                <a:uFillTx/>
                <a:latin typeface="Lucida Sans Unicode"/>
                <a:ea typeface="+mn-ea"/>
                <a:cs typeface="+mn-cs"/>
              </a:rPr>
            </a:br>
            <a:endParaRPr lang="en-US" sz="3200" dirty="0"/>
          </a:p>
        </p:txBody>
      </p:sp>
      <p:sp>
        <p:nvSpPr>
          <p:cNvPr id="3" name="Text Placeholder 2">
            <a:extLst>
              <a:ext uri="{FF2B5EF4-FFF2-40B4-BE49-F238E27FC236}">
                <a16:creationId xmlns:a16="http://schemas.microsoft.com/office/drawing/2014/main" id="{EE4EE0A1-59B8-1E85-FEF6-04393F71865F}"/>
              </a:ext>
            </a:extLst>
          </p:cNvPr>
          <p:cNvSpPr>
            <a:spLocks noGrp="1"/>
          </p:cNvSpPr>
          <p:nvPr>
            <p:ph type="body" idx="1"/>
          </p:nvPr>
        </p:nvSpPr>
        <p:spPr>
          <a:xfrm>
            <a:off x="623400" y="1412550"/>
            <a:ext cx="8360413" cy="3416400"/>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A solid waste is a hazardous waste if it is listed in this subpart, unless it has been excluded from this list under §§260.20 and 260.22. </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Non-specific Sources (F codes) [261.31]</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Specific Sources (K codes) [261.32] </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Commercial Chemicals (P and U codes) [261.33]</a:t>
            </a:r>
          </a:p>
          <a:p>
            <a:endParaRPr lang="en-US" dirty="0"/>
          </a:p>
        </p:txBody>
      </p:sp>
    </p:spTree>
    <p:extLst>
      <p:ext uri="{BB962C8B-B14F-4D97-AF65-F5344CB8AC3E}">
        <p14:creationId xmlns:p14="http://schemas.microsoft.com/office/powerpoint/2010/main" val="341504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340AC-5B7B-254F-5B42-6B3205AD7BE2}"/>
              </a:ext>
            </a:extLst>
          </p:cNvPr>
          <p:cNvSpPr>
            <a:spLocks noGrp="1"/>
          </p:cNvSpPr>
          <p:nvPr>
            <p:ph type="title"/>
          </p:nvPr>
        </p:nvSpPr>
        <p:spPr>
          <a:xfrm>
            <a:off x="544285" y="164519"/>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Listed Wastes – Subpart D</a:t>
            </a:r>
            <a:endParaRPr lang="en-US" dirty="0"/>
          </a:p>
        </p:txBody>
      </p:sp>
      <p:sp>
        <p:nvSpPr>
          <p:cNvPr id="3" name="Text Placeholder 2">
            <a:extLst>
              <a:ext uri="{FF2B5EF4-FFF2-40B4-BE49-F238E27FC236}">
                <a16:creationId xmlns:a16="http://schemas.microsoft.com/office/drawing/2014/main" id="{0DA9568E-3F12-1E88-6892-F716B635725A}"/>
              </a:ext>
            </a:extLst>
          </p:cNvPr>
          <p:cNvSpPr>
            <a:spLocks noGrp="1"/>
          </p:cNvSpPr>
          <p:nvPr>
            <p:ph type="body" idx="1"/>
          </p:nvPr>
        </p:nvSpPr>
        <p:spPr>
          <a:xfrm>
            <a:off x="544285" y="863550"/>
            <a:ext cx="8520600" cy="3416400"/>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fr-FR" sz="2700" b="0" i="0" u="none" strike="noStrike" kern="1200" cap="none" spc="0" normalizeH="0" baseline="0" noProof="0" dirty="0">
                <a:ln>
                  <a:noFill/>
                </a:ln>
                <a:solidFill>
                  <a:prstClr val="black"/>
                </a:solidFill>
                <a:effectLst/>
                <a:uLnTx/>
                <a:uFillTx/>
                <a:latin typeface="Lucida Sans Unicode"/>
                <a:ea typeface="+mn-ea"/>
                <a:cs typeface="+mn-cs"/>
              </a:rPr>
              <a:t>F-</a:t>
            </a:r>
            <a:r>
              <a:rPr kumimoji="0" lang="fr-FR" sz="2700" b="0" i="0" u="none" strike="noStrike" kern="1200" cap="none" spc="0" normalizeH="0" baseline="0" noProof="0" dirty="0" err="1">
                <a:ln>
                  <a:noFill/>
                </a:ln>
                <a:solidFill>
                  <a:prstClr val="black"/>
                </a:solidFill>
                <a:effectLst/>
                <a:uLnTx/>
                <a:uFillTx/>
                <a:latin typeface="Lucida Sans Unicode"/>
                <a:ea typeface="+mn-ea"/>
                <a:cs typeface="+mn-cs"/>
              </a:rPr>
              <a:t>Listed</a:t>
            </a:r>
            <a:r>
              <a:rPr kumimoji="0" lang="fr-FR" sz="2700" b="0" i="0" u="none" strike="noStrike" kern="1200" cap="none" spc="0" normalizeH="0" baseline="0" noProof="0" dirty="0">
                <a:ln>
                  <a:noFill/>
                </a:ln>
                <a:solidFill>
                  <a:prstClr val="black"/>
                </a:solidFill>
                <a:effectLst/>
                <a:uLnTx/>
                <a:uFillTx/>
                <a:latin typeface="Lucida Sans Unicode"/>
                <a:ea typeface="+mn-ea"/>
                <a:cs typeface="+mn-cs"/>
              </a:rPr>
              <a:t>  - Non-</a:t>
            </a:r>
            <a:r>
              <a:rPr kumimoji="0" lang="fr-FR" sz="2700" b="0" i="0" u="none" strike="noStrike" kern="1200" cap="none" spc="0" normalizeH="0" baseline="0" noProof="0" dirty="0" err="1">
                <a:ln>
                  <a:noFill/>
                </a:ln>
                <a:solidFill>
                  <a:prstClr val="black"/>
                </a:solidFill>
                <a:effectLst/>
                <a:uLnTx/>
                <a:uFillTx/>
                <a:latin typeface="Lucida Sans Unicode"/>
                <a:ea typeface="+mn-ea"/>
                <a:cs typeface="+mn-cs"/>
              </a:rPr>
              <a:t>specific</a:t>
            </a:r>
            <a:r>
              <a:rPr kumimoji="0" lang="fr-FR" sz="2700" b="0" i="0" u="none" strike="noStrike" kern="1200" cap="none" spc="0" normalizeH="0" baseline="0" noProof="0" dirty="0">
                <a:ln>
                  <a:noFill/>
                </a:ln>
                <a:solidFill>
                  <a:prstClr val="black"/>
                </a:solidFill>
                <a:effectLst/>
                <a:uLnTx/>
                <a:uFillTx/>
                <a:latin typeface="Lucida Sans Unicode"/>
                <a:ea typeface="+mn-ea"/>
                <a:cs typeface="+mn-cs"/>
              </a:rPr>
              <a:t> Sources [261.31]</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fr-FR" sz="2700" b="0" i="0" u="none" strike="noStrike" kern="1200" cap="none" spc="0" normalizeH="0" baseline="0" noProof="0" dirty="0">
                <a:ln>
                  <a:noFill/>
                </a:ln>
                <a:solidFill>
                  <a:prstClr val="black"/>
                </a:solidFill>
                <a:effectLst/>
                <a:uLnTx/>
                <a:uFillTx/>
                <a:latin typeface="Lucida Sans Unicode"/>
                <a:ea typeface="+mn-ea"/>
                <a:cs typeface="+mn-cs"/>
              </a:rPr>
              <a:t>K-</a:t>
            </a:r>
            <a:r>
              <a:rPr kumimoji="0" lang="fr-FR" sz="2700" b="0" i="0" u="none" strike="noStrike" kern="1200" cap="none" spc="0" normalizeH="0" baseline="0" noProof="0" dirty="0" err="1">
                <a:ln>
                  <a:noFill/>
                </a:ln>
                <a:solidFill>
                  <a:prstClr val="black"/>
                </a:solidFill>
                <a:effectLst/>
                <a:uLnTx/>
                <a:uFillTx/>
                <a:latin typeface="Lucida Sans Unicode"/>
                <a:ea typeface="+mn-ea"/>
                <a:cs typeface="+mn-cs"/>
              </a:rPr>
              <a:t>Listed</a:t>
            </a:r>
            <a:r>
              <a:rPr kumimoji="0" lang="fr-FR" sz="2700" b="0" i="0" u="none" strike="noStrike" kern="1200" cap="none" spc="0" normalizeH="0" baseline="0" noProof="0" dirty="0">
                <a:ln>
                  <a:noFill/>
                </a:ln>
                <a:solidFill>
                  <a:prstClr val="black"/>
                </a:solidFill>
                <a:effectLst/>
                <a:uLnTx/>
                <a:uFillTx/>
                <a:latin typeface="Lucida Sans Unicode"/>
                <a:ea typeface="+mn-ea"/>
                <a:cs typeface="+mn-cs"/>
              </a:rPr>
              <a:t> - </a:t>
            </a:r>
            <a:r>
              <a:rPr kumimoji="0" lang="fr-FR" sz="2700" b="0" i="0" u="none" strike="noStrike" kern="1200" cap="none" spc="0" normalizeH="0" baseline="0" noProof="0" dirty="0" err="1">
                <a:ln>
                  <a:noFill/>
                </a:ln>
                <a:solidFill>
                  <a:prstClr val="black"/>
                </a:solidFill>
                <a:effectLst/>
                <a:uLnTx/>
                <a:uFillTx/>
                <a:latin typeface="Lucida Sans Unicode"/>
                <a:ea typeface="+mn-ea"/>
                <a:cs typeface="+mn-cs"/>
              </a:rPr>
              <a:t>Specific</a:t>
            </a:r>
            <a:r>
              <a:rPr kumimoji="0" lang="fr-FR" sz="2700" b="0" i="0" u="none" strike="noStrike" kern="1200" cap="none" spc="0" normalizeH="0" baseline="0" noProof="0" dirty="0">
                <a:ln>
                  <a:noFill/>
                </a:ln>
                <a:solidFill>
                  <a:prstClr val="black"/>
                </a:solidFill>
                <a:effectLst/>
                <a:uLnTx/>
                <a:uFillTx/>
                <a:latin typeface="Lucida Sans Unicode"/>
                <a:ea typeface="+mn-ea"/>
                <a:cs typeface="+mn-cs"/>
              </a:rPr>
              <a:t> Sources [261.32] </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fr-FR" sz="2700" b="0" i="0" u="none" strike="noStrike" kern="1200" cap="none" spc="0" normalizeH="0" baseline="0" noProof="0" dirty="0">
                <a:ln>
                  <a:noFill/>
                </a:ln>
                <a:solidFill>
                  <a:prstClr val="black"/>
                </a:solidFill>
                <a:effectLst/>
                <a:uLnTx/>
                <a:uFillTx/>
                <a:latin typeface="Lucida Sans Unicode"/>
                <a:ea typeface="+mn-ea"/>
                <a:cs typeface="+mn-cs"/>
              </a:rPr>
              <a:t>U-</a:t>
            </a:r>
            <a:r>
              <a:rPr kumimoji="0" lang="fr-FR" sz="2700" b="0" i="0" u="none" strike="noStrike" kern="1200" cap="none" spc="0" normalizeH="0" baseline="0" noProof="0" dirty="0" err="1">
                <a:ln>
                  <a:noFill/>
                </a:ln>
                <a:solidFill>
                  <a:prstClr val="black"/>
                </a:solidFill>
                <a:effectLst/>
                <a:uLnTx/>
                <a:uFillTx/>
                <a:latin typeface="Lucida Sans Unicode"/>
                <a:ea typeface="+mn-ea"/>
                <a:cs typeface="+mn-cs"/>
              </a:rPr>
              <a:t>Listed</a:t>
            </a:r>
            <a:r>
              <a:rPr kumimoji="0" lang="fr-FR" sz="2700" b="0" i="0" u="none" strike="noStrike" kern="1200" cap="none" spc="0" normalizeH="0" baseline="0" noProof="0" dirty="0">
                <a:ln>
                  <a:noFill/>
                </a:ln>
                <a:solidFill>
                  <a:prstClr val="black"/>
                </a:solidFill>
                <a:effectLst/>
                <a:uLnTx/>
                <a:uFillTx/>
                <a:latin typeface="Lucida Sans Unicode"/>
                <a:ea typeface="+mn-ea"/>
                <a:cs typeface="+mn-cs"/>
              </a:rPr>
              <a:t> –</a:t>
            </a:r>
            <a:r>
              <a:rPr kumimoji="0" lang="fr-FR" sz="2700" b="0" i="0" u="none" strike="noStrike" kern="1200" cap="none" spc="0" normalizeH="0" baseline="0" noProof="0" dirty="0" err="1">
                <a:ln>
                  <a:noFill/>
                </a:ln>
                <a:solidFill>
                  <a:prstClr val="black"/>
                </a:solidFill>
                <a:effectLst/>
                <a:uLnTx/>
                <a:uFillTx/>
                <a:latin typeface="Lucida Sans Unicode"/>
                <a:ea typeface="+mn-ea"/>
                <a:cs typeface="+mn-cs"/>
              </a:rPr>
              <a:t>Unused</a:t>
            </a:r>
            <a:r>
              <a:rPr kumimoji="0" lang="fr-FR" sz="2700" b="0" i="0" u="none" strike="noStrike" kern="1200" cap="none" spc="0" normalizeH="0" baseline="0" noProof="0" dirty="0">
                <a:ln>
                  <a:noFill/>
                </a:ln>
                <a:solidFill>
                  <a:prstClr val="black"/>
                </a:solidFill>
                <a:effectLst/>
                <a:uLnTx/>
                <a:uFillTx/>
                <a:latin typeface="Lucida Sans Unicode"/>
                <a:ea typeface="+mn-ea"/>
                <a:cs typeface="+mn-cs"/>
              </a:rPr>
              <a:t> Commercial Chemicals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fr-FR" sz="2700" b="0" i="0" u="none" strike="noStrike" kern="1200" cap="none" spc="0" normalizeH="0" baseline="0" noProof="0" dirty="0">
                <a:ln>
                  <a:noFill/>
                </a:ln>
                <a:solidFill>
                  <a:prstClr val="black"/>
                </a:solidFill>
                <a:effectLst/>
                <a:uLnTx/>
                <a:uFillTx/>
                <a:latin typeface="Lucida Sans Unicode"/>
                <a:ea typeface="+mn-ea"/>
                <a:cs typeface="+mn-cs"/>
              </a:rPr>
              <a:t>P-</a:t>
            </a:r>
            <a:r>
              <a:rPr kumimoji="0" lang="fr-FR" sz="2700" b="0" i="0" u="none" strike="noStrike" kern="1200" cap="none" spc="0" normalizeH="0" baseline="0" noProof="0" dirty="0" err="1">
                <a:ln>
                  <a:noFill/>
                </a:ln>
                <a:solidFill>
                  <a:prstClr val="black"/>
                </a:solidFill>
                <a:effectLst/>
                <a:uLnTx/>
                <a:uFillTx/>
                <a:latin typeface="Lucida Sans Unicode"/>
                <a:ea typeface="+mn-ea"/>
                <a:cs typeface="+mn-cs"/>
              </a:rPr>
              <a:t>Listed</a:t>
            </a:r>
            <a:r>
              <a:rPr kumimoji="0" lang="fr-FR" sz="2700" b="0" i="0" u="none" strike="noStrike" kern="1200" cap="none" spc="0" normalizeH="0" baseline="0" noProof="0" dirty="0">
                <a:ln>
                  <a:noFill/>
                </a:ln>
                <a:solidFill>
                  <a:prstClr val="black"/>
                </a:solidFill>
                <a:effectLst/>
                <a:uLnTx/>
                <a:uFillTx/>
                <a:latin typeface="Lucida Sans Unicode"/>
                <a:ea typeface="+mn-ea"/>
                <a:cs typeface="+mn-cs"/>
              </a:rPr>
              <a:t> – </a:t>
            </a:r>
            <a:r>
              <a:rPr kumimoji="0" lang="fr-FR" sz="2700" b="0" i="0" u="none" strike="noStrike" kern="1200" cap="none" spc="0" normalizeH="0" baseline="0" noProof="0" dirty="0" err="1">
                <a:ln>
                  <a:noFill/>
                </a:ln>
                <a:solidFill>
                  <a:prstClr val="black"/>
                </a:solidFill>
                <a:effectLst/>
                <a:uLnTx/>
                <a:uFillTx/>
                <a:latin typeface="Lucida Sans Unicode"/>
                <a:ea typeface="+mn-ea"/>
                <a:cs typeface="+mn-cs"/>
              </a:rPr>
              <a:t>Acutely</a:t>
            </a:r>
            <a:r>
              <a:rPr kumimoji="0" lang="fr-FR" sz="2700" b="0" i="0" u="none" strike="noStrike" kern="1200" cap="none" spc="0" normalizeH="0" baseline="0" noProof="0" dirty="0">
                <a:ln>
                  <a:noFill/>
                </a:ln>
                <a:solidFill>
                  <a:prstClr val="black"/>
                </a:solidFill>
                <a:effectLst/>
                <a:uLnTx/>
                <a:uFillTx/>
                <a:latin typeface="Lucida Sans Unicode"/>
                <a:ea typeface="+mn-ea"/>
                <a:cs typeface="+mn-cs"/>
              </a:rPr>
              <a:t> </a:t>
            </a:r>
            <a:r>
              <a:rPr kumimoji="0" lang="fr-FR" sz="2700" b="0" i="0" u="none" strike="noStrike" kern="1200" cap="none" spc="0" normalizeH="0" baseline="0" noProof="0" dirty="0" err="1">
                <a:ln>
                  <a:noFill/>
                </a:ln>
                <a:solidFill>
                  <a:prstClr val="black"/>
                </a:solidFill>
                <a:effectLst/>
                <a:uLnTx/>
                <a:uFillTx/>
                <a:latin typeface="Lucida Sans Unicode"/>
                <a:ea typeface="+mn-ea"/>
                <a:cs typeface="+mn-cs"/>
              </a:rPr>
              <a:t>Hazardous</a:t>
            </a:r>
            <a:r>
              <a:rPr kumimoji="0" lang="fr-FR" sz="2700" b="0" i="0" u="none" strike="noStrike" kern="1200" cap="none" spc="0" normalizeH="0" baseline="0" noProof="0" dirty="0">
                <a:ln>
                  <a:noFill/>
                </a:ln>
                <a:solidFill>
                  <a:prstClr val="black"/>
                </a:solidFill>
                <a:effectLst/>
                <a:uLnTx/>
                <a:uFillTx/>
                <a:latin typeface="Lucida Sans Unicode"/>
                <a:ea typeface="+mn-ea"/>
                <a:cs typeface="+mn-cs"/>
              </a:rPr>
              <a:t> </a:t>
            </a:r>
            <a:r>
              <a:rPr kumimoji="0" lang="fr-FR" sz="2700" b="0" i="0" u="none" strike="noStrike" kern="1200" cap="none" spc="0" normalizeH="0" baseline="0" noProof="0" dirty="0" err="1">
                <a:ln>
                  <a:noFill/>
                </a:ln>
                <a:solidFill>
                  <a:prstClr val="black"/>
                </a:solidFill>
                <a:effectLst/>
                <a:uLnTx/>
                <a:uFillTx/>
                <a:latin typeface="Lucida Sans Unicode"/>
                <a:ea typeface="+mn-ea"/>
                <a:cs typeface="+mn-cs"/>
              </a:rPr>
              <a:t>Unused</a:t>
            </a:r>
            <a:endParaRPr kumimoji="0" lang="fr-FR" sz="2700" b="0" i="0" u="none" strike="noStrike" kern="1200" cap="none" spc="0" normalizeH="0" baseline="0" noProof="0" dirty="0">
              <a:ln>
                <a:noFill/>
              </a:ln>
              <a:solidFill>
                <a:prstClr val="black"/>
              </a:solidFill>
              <a:effectLst/>
              <a:uLnTx/>
              <a:uFillTx/>
              <a:latin typeface="Lucida Sans Unicode"/>
              <a:ea typeface="+mn-ea"/>
              <a:cs typeface="+mn-cs"/>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fr-FR" sz="2700" b="0" i="0" u="none" strike="noStrike" kern="1200" cap="none" spc="0" normalizeH="0" baseline="0" noProof="0" dirty="0">
                <a:ln>
                  <a:noFill/>
                </a:ln>
                <a:solidFill>
                  <a:prstClr val="black"/>
                </a:solidFill>
                <a:effectLst/>
                <a:uLnTx/>
                <a:uFillTx/>
                <a:latin typeface="Lucida Sans Unicode"/>
                <a:ea typeface="+mn-ea"/>
                <a:cs typeface="+mn-cs"/>
              </a:rPr>
              <a:t>                  Commercial Chemicals [261.33]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2DA2B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§262.11 sets forth the generator’s responsibility to determine whether his or her waste meets any of the listing descriptions under subpart D. </a:t>
            </a:r>
          </a:p>
          <a:p>
            <a:endParaRPr lang="en-US" dirty="0"/>
          </a:p>
        </p:txBody>
      </p:sp>
    </p:spTree>
    <p:extLst>
      <p:ext uri="{BB962C8B-B14F-4D97-AF65-F5344CB8AC3E}">
        <p14:creationId xmlns:p14="http://schemas.microsoft.com/office/powerpoint/2010/main" val="59838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490249" y="450150"/>
            <a:ext cx="6077411"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a:t>F-Listed Wastes</a:t>
            </a:r>
            <a:br>
              <a:rPr lang="en" dirty="0"/>
            </a:br>
            <a:endParaRPr dirty="0"/>
          </a:p>
        </p:txBody>
      </p:sp>
    </p:spTree>
    <p:extLst>
      <p:ext uri="{BB962C8B-B14F-4D97-AF65-F5344CB8AC3E}">
        <p14:creationId xmlns:p14="http://schemas.microsoft.com/office/powerpoint/2010/main" val="4223928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CE1A-2B30-EE25-CE6E-AF3359E3BD36}"/>
              </a:ext>
            </a:extLst>
          </p:cNvPr>
          <p:cNvSpPr>
            <a:spLocks noGrp="1"/>
          </p:cNvSpPr>
          <p:nvPr>
            <p:ph type="title"/>
          </p:nvPr>
        </p:nvSpPr>
        <p:spPr>
          <a:xfrm>
            <a:off x="623400" y="61572"/>
            <a:ext cx="8520600" cy="572700"/>
          </a:xfrm>
        </p:spPr>
        <p:txBody>
          <a:bodyPr/>
          <a:lstStyle/>
          <a:p>
            <a:r>
              <a:rPr kumimoji="0" lang="en-US" sz="41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Non-Specific Sources</a:t>
            </a:r>
            <a:endParaRPr lang="en-US" dirty="0"/>
          </a:p>
        </p:txBody>
      </p:sp>
      <p:sp>
        <p:nvSpPr>
          <p:cNvPr id="3" name="Text Placeholder 2">
            <a:extLst>
              <a:ext uri="{FF2B5EF4-FFF2-40B4-BE49-F238E27FC236}">
                <a16:creationId xmlns:a16="http://schemas.microsoft.com/office/drawing/2014/main" id="{E58311CC-DFCD-6C18-E89C-D7BDC575AEBC}"/>
              </a:ext>
            </a:extLst>
          </p:cNvPr>
          <p:cNvSpPr>
            <a:spLocks noGrp="1"/>
          </p:cNvSpPr>
          <p:nvPr>
            <p:ph type="body" idx="1"/>
          </p:nvPr>
        </p:nvSpPr>
        <p:spPr>
          <a:xfrm>
            <a:off x="623400" y="745105"/>
            <a:ext cx="8520600" cy="3416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Lucida Sans Unicode"/>
                <a:ea typeface="+mn-ea"/>
                <a:cs typeface="+mn-cs"/>
              </a:rPr>
              <a:t>This list includes solid wastes from non-specific sources and common industrial and manufacturing processes [261.31]:</a:t>
            </a:r>
          </a:p>
          <a:p>
            <a:endParaRPr lang="en-US" dirty="0"/>
          </a:p>
        </p:txBody>
      </p:sp>
      <p:pic>
        <p:nvPicPr>
          <p:cNvPr id="4" name="Picture 3">
            <a:extLst>
              <a:ext uri="{FF2B5EF4-FFF2-40B4-BE49-F238E27FC236}">
                <a16:creationId xmlns:a16="http://schemas.microsoft.com/office/drawing/2014/main" id="{9D92D963-0BCF-9130-2930-27FA08CCBA6A}"/>
              </a:ext>
            </a:extLst>
          </p:cNvPr>
          <p:cNvPicPr>
            <a:picLocks noChangeAspect="1"/>
          </p:cNvPicPr>
          <p:nvPr/>
        </p:nvPicPr>
        <p:blipFill>
          <a:blip r:embed="rId3"/>
          <a:stretch>
            <a:fillRect/>
          </a:stretch>
        </p:blipFill>
        <p:spPr>
          <a:xfrm>
            <a:off x="1394961" y="2032957"/>
            <a:ext cx="2877901" cy="2239381"/>
          </a:xfrm>
          <a:prstGeom prst="rect">
            <a:avLst/>
          </a:prstGeom>
        </p:spPr>
      </p:pic>
      <p:pic>
        <p:nvPicPr>
          <p:cNvPr id="5" name="Picture 4">
            <a:extLst>
              <a:ext uri="{FF2B5EF4-FFF2-40B4-BE49-F238E27FC236}">
                <a16:creationId xmlns:a16="http://schemas.microsoft.com/office/drawing/2014/main" id="{D2C999E3-E76C-01D5-8FA7-27E654C2089C}"/>
              </a:ext>
            </a:extLst>
          </p:cNvPr>
          <p:cNvPicPr>
            <a:picLocks noChangeAspect="1"/>
          </p:cNvPicPr>
          <p:nvPr/>
        </p:nvPicPr>
        <p:blipFill>
          <a:blip r:embed="rId4"/>
          <a:stretch>
            <a:fillRect/>
          </a:stretch>
        </p:blipFill>
        <p:spPr>
          <a:xfrm>
            <a:off x="4003220" y="2861928"/>
            <a:ext cx="1616669" cy="1667046"/>
          </a:xfrm>
          <a:prstGeom prst="rect">
            <a:avLst/>
          </a:prstGeom>
        </p:spPr>
      </p:pic>
      <p:pic>
        <p:nvPicPr>
          <p:cNvPr id="6" name="Picture 5">
            <a:extLst>
              <a:ext uri="{FF2B5EF4-FFF2-40B4-BE49-F238E27FC236}">
                <a16:creationId xmlns:a16="http://schemas.microsoft.com/office/drawing/2014/main" id="{EC965B4D-126C-7380-9B3A-19C8BC2A8434}"/>
              </a:ext>
            </a:extLst>
          </p:cNvPr>
          <p:cNvPicPr>
            <a:picLocks noChangeAspect="1"/>
          </p:cNvPicPr>
          <p:nvPr/>
        </p:nvPicPr>
        <p:blipFill>
          <a:blip r:embed="rId5"/>
          <a:stretch>
            <a:fillRect/>
          </a:stretch>
        </p:blipFill>
        <p:spPr>
          <a:xfrm>
            <a:off x="5536193" y="1581657"/>
            <a:ext cx="2036240" cy="2560542"/>
          </a:xfrm>
          <a:prstGeom prst="rect">
            <a:avLst/>
          </a:prstGeom>
        </p:spPr>
      </p:pic>
    </p:spTree>
    <p:extLst>
      <p:ext uri="{BB962C8B-B14F-4D97-AF65-F5344CB8AC3E}">
        <p14:creationId xmlns:p14="http://schemas.microsoft.com/office/powerpoint/2010/main" val="2295659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02B95-E9F9-C8C3-5D34-C2543EA4B67C}"/>
              </a:ext>
            </a:extLst>
          </p:cNvPr>
          <p:cNvSpPr>
            <a:spLocks noGrp="1"/>
          </p:cNvSpPr>
          <p:nvPr>
            <p:ph type="title"/>
          </p:nvPr>
        </p:nvSpPr>
        <p:spPr>
          <a:xfrm>
            <a:off x="571032" y="84376"/>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Non-Specific Sources</a:t>
            </a:r>
            <a:endParaRPr lang="en-US" dirty="0"/>
          </a:p>
        </p:txBody>
      </p:sp>
      <p:sp>
        <p:nvSpPr>
          <p:cNvPr id="3" name="Text Placeholder 2">
            <a:extLst>
              <a:ext uri="{FF2B5EF4-FFF2-40B4-BE49-F238E27FC236}">
                <a16:creationId xmlns:a16="http://schemas.microsoft.com/office/drawing/2014/main" id="{9E7245F7-47F8-072F-87DA-B9B816D9C931}"/>
              </a:ext>
            </a:extLst>
          </p:cNvPr>
          <p:cNvSpPr>
            <a:spLocks noGrp="1"/>
          </p:cNvSpPr>
          <p:nvPr>
            <p:ph type="body" idx="1"/>
          </p:nvPr>
        </p:nvSpPr>
        <p:spPr>
          <a:xfrm>
            <a:off x="623400" y="657075"/>
            <a:ext cx="8520600" cy="3814807"/>
          </a:xfrm>
        </p:spPr>
        <p:txBody>
          <a:bodyPr/>
          <a:lstStyle/>
          <a:p>
            <a:pPr marL="365760" marR="0" lvl="0" indent="-256032" algn="l" defTabSz="914400" rtl="0" eaLnBrk="1" fontAlgn="auto" latinLnBrk="0" hangingPunct="1">
              <a:lnSpc>
                <a:spcPct val="100000"/>
              </a:lnSpc>
              <a:spcAft>
                <a:spcPts val="0"/>
              </a:spcAft>
              <a:buClr>
                <a:srgbClr val="00B050"/>
              </a:buClr>
              <a:buSzPct val="68000"/>
              <a:buFont typeface="Wingdings 3"/>
              <a:buChar char=""/>
              <a:tabLst/>
              <a:defRPr/>
            </a:pPr>
            <a:r>
              <a:rPr kumimoji="0" lang="en-US" sz="2200" b="0" i="0" u="none" strike="noStrike" kern="1200" cap="none" spc="0" normalizeH="0" baseline="0" noProof="0" dirty="0">
                <a:ln>
                  <a:noFill/>
                </a:ln>
                <a:solidFill>
                  <a:prstClr val="black"/>
                </a:solidFill>
                <a:effectLst/>
                <a:uLnTx/>
                <a:uFillTx/>
                <a:latin typeface="Lucida Sans Unicode"/>
                <a:ea typeface="+mn-ea"/>
                <a:cs typeface="+mn-cs"/>
              </a:rPr>
              <a:t>Spent Solvent Wastes (F001 – F005)</a:t>
            </a:r>
          </a:p>
          <a:p>
            <a:pPr marL="365760" marR="0" lvl="0" indent="-256032" algn="l" defTabSz="914400" rtl="0" eaLnBrk="1" fontAlgn="auto" latinLnBrk="0" hangingPunct="1">
              <a:lnSpc>
                <a:spcPct val="100000"/>
              </a:lnSpc>
              <a:spcAft>
                <a:spcPts val="0"/>
              </a:spcAft>
              <a:buClr>
                <a:srgbClr val="00B050"/>
              </a:buClr>
              <a:buSzPct val="68000"/>
              <a:buFont typeface="Wingdings 3"/>
              <a:buChar char=""/>
              <a:tabLst/>
              <a:defRPr/>
            </a:pPr>
            <a:r>
              <a:rPr kumimoji="0" lang="en-US" sz="2200" b="0" i="0" u="none" strike="noStrike" kern="1200" cap="none" spc="0" normalizeH="0" baseline="0" noProof="0" dirty="0">
                <a:ln>
                  <a:noFill/>
                </a:ln>
                <a:solidFill>
                  <a:prstClr val="black"/>
                </a:solidFill>
                <a:effectLst/>
                <a:uLnTx/>
                <a:uFillTx/>
                <a:latin typeface="Lucida Sans Unicode"/>
                <a:ea typeface="+mn-ea"/>
                <a:cs typeface="+mn-cs"/>
              </a:rPr>
              <a:t>Electroplating and Metal Finishing Wastes                  (F006 – F012, F019)</a:t>
            </a:r>
          </a:p>
          <a:p>
            <a:pPr marL="365760" marR="0" lvl="0" indent="-256032" algn="l" defTabSz="914400" rtl="0" eaLnBrk="1" fontAlgn="auto" latinLnBrk="0" hangingPunct="1">
              <a:lnSpc>
                <a:spcPct val="100000"/>
              </a:lnSpc>
              <a:spcAft>
                <a:spcPts val="0"/>
              </a:spcAft>
              <a:buClr>
                <a:srgbClr val="00B050"/>
              </a:buClr>
              <a:buSzPct val="68000"/>
              <a:buFont typeface="Wingdings 3"/>
              <a:buChar char=""/>
              <a:tabLst/>
              <a:defRPr/>
            </a:pPr>
            <a:r>
              <a:rPr kumimoji="0" lang="en-US" sz="2200" b="0" i="1" u="none" strike="noStrike" kern="1200" cap="none" spc="0" normalizeH="0" baseline="0" noProof="0" dirty="0">
                <a:ln>
                  <a:noFill/>
                </a:ln>
                <a:solidFill>
                  <a:prstClr val="black"/>
                </a:solidFill>
                <a:effectLst/>
                <a:uLnTx/>
                <a:uFillTx/>
                <a:latin typeface="Lucida Sans Unicode"/>
                <a:ea typeface="+mn-ea"/>
                <a:cs typeface="+mn-cs"/>
              </a:rPr>
              <a:t>Dioxin Wastes (F020 – F023, F026 – F028)</a:t>
            </a:r>
          </a:p>
          <a:p>
            <a:pPr marL="621792" marR="0" lvl="1" indent="-228600" algn="l" defTabSz="914400" rtl="0" eaLnBrk="1" fontAlgn="auto" latinLnBrk="0" hangingPunct="1">
              <a:lnSpc>
                <a:spcPct val="100000"/>
              </a:lnSpc>
              <a:spcBef>
                <a:spcPts val="0"/>
              </a:spcBef>
              <a:spcAft>
                <a:spcPts val="0"/>
              </a:spcAft>
              <a:buClr>
                <a:srgbClr val="00B050"/>
              </a:buClr>
              <a:buSzTx/>
              <a:buFont typeface="Verdana"/>
              <a:buChar char="◦"/>
              <a:tabLst/>
              <a:defRPr/>
            </a:pPr>
            <a:r>
              <a:rPr kumimoji="0" lang="en-US" sz="2200" b="0" i="1" u="none" strike="noStrike" kern="1200" cap="none" spc="0" normalizeH="0" baseline="0" noProof="0" dirty="0">
                <a:ln>
                  <a:noFill/>
                </a:ln>
                <a:solidFill>
                  <a:prstClr val="black"/>
                </a:solidFill>
                <a:effectLst/>
                <a:uLnTx/>
                <a:uFillTx/>
                <a:latin typeface="Lucida Sans Unicode"/>
                <a:ea typeface="+mn-ea"/>
                <a:cs typeface="+mn-cs"/>
              </a:rPr>
              <a:t>Acutely hazardous</a:t>
            </a:r>
          </a:p>
          <a:p>
            <a:pPr marL="365760" marR="0" lvl="0" indent="-256032" algn="l" defTabSz="914400" rtl="0" eaLnBrk="1" fontAlgn="auto" latinLnBrk="0" hangingPunct="1">
              <a:lnSpc>
                <a:spcPct val="100000"/>
              </a:lnSpc>
              <a:spcAft>
                <a:spcPts val="0"/>
              </a:spcAft>
              <a:buClr>
                <a:srgbClr val="00B050"/>
              </a:buClr>
              <a:buSzPct val="68000"/>
              <a:buFont typeface="Wingdings 3"/>
              <a:buChar char=""/>
              <a:tabLst/>
              <a:defRPr/>
            </a:pPr>
            <a:r>
              <a:rPr kumimoji="0" lang="en-US" sz="2200" b="0" i="0" u="none" strike="noStrike" kern="1200" cap="none" spc="0" normalizeH="0" baseline="0" noProof="0" dirty="0">
                <a:ln>
                  <a:noFill/>
                </a:ln>
                <a:solidFill>
                  <a:prstClr val="black"/>
                </a:solidFill>
                <a:effectLst/>
                <a:uLnTx/>
                <a:uFillTx/>
                <a:latin typeface="Lucida Sans Unicode"/>
                <a:ea typeface="+mn-ea"/>
                <a:cs typeface="+mn-cs"/>
              </a:rPr>
              <a:t>Chlorinated Aliphatic Hydrocarbon Production Wastes (F024, F025)</a:t>
            </a:r>
          </a:p>
          <a:p>
            <a:pPr marL="365760" marR="0" lvl="0" indent="-256032" algn="l" defTabSz="914400" rtl="0" eaLnBrk="1" fontAlgn="auto" latinLnBrk="0" hangingPunct="1">
              <a:lnSpc>
                <a:spcPct val="100000"/>
              </a:lnSpc>
              <a:spcAft>
                <a:spcPts val="0"/>
              </a:spcAft>
              <a:buClr>
                <a:srgbClr val="00B050"/>
              </a:buClr>
              <a:buSzPct val="68000"/>
              <a:buFont typeface="Wingdings 3"/>
              <a:buChar char=""/>
              <a:tabLst/>
              <a:defRPr/>
            </a:pPr>
            <a:r>
              <a:rPr kumimoji="0" lang="en-US" sz="2200" b="0" i="0" u="none" strike="noStrike" kern="1200" cap="none" spc="0" normalizeH="0" baseline="0" noProof="0" dirty="0">
                <a:ln>
                  <a:noFill/>
                </a:ln>
                <a:solidFill>
                  <a:prstClr val="black"/>
                </a:solidFill>
                <a:effectLst/>
                <a:uLnTx/>
                <a:uFillTx/>
                <a:latin typeface="Lucida Sans Unicode"/>
                <a:ea typeface="+mn-ea"/>
                <a:cs typeface="+mn-cs"/>
              </a:rPr>
              <a:t>Wood Preserving Wastes (F032, F034, F035)</a:t>
            </a:r>
          </a:p>
          <a:p>
            <a:pPr marL="365760" marR="0" lvl="0" indent="-256032" algn="l" defTabSz="914400" rtl="0" eaLnBrk="1" fontAlgn="auto" latinLnBrk="0" hangingPunct="1">
              <a:lnSpc>
                <a:spcPct val="100000"/>
              </a:lnSpc>
              <a:spcAft>
                <a:spcPts val="0"/>
              </a:spcAft>
              <a:buClr>
                <a:srgbClr val="00B050"/>
              </a:buClr>
              <a:buSzPct val="68000"/>
              <a:buFont typeface="Wingdings 3"/>
              <a:buChar char=""/>
              <a:tabLst/>
              <a:defRPr/>
            </a:pPr>
            <a:r>
              <a:rPr kumimoji="0" lang="en-US" sz="2200" b="0" i="0" u="none" strike="noStrike" kern="1200" cap="none" spc="0" normalizeH="0" baseline="0" noProof="0" dirty="0">
                <a:ln>
                  <a:noFill/>
                </a:ln>
                <a:solidFill>
                  <a:prstClr val="black"/>
                </a:solidFill>
                <a:effectLst/>
                <a:uLnTx/>
                <a:uFillTx/>
                <a:latin typeface="Lucida Sans Unicode"/>
                <a:ea typeface="+mn-ea"/>
                <a:cs typeface="+mn-cs"/>
              </a:rPr>
              <a:t>Petroleum Refinery Wastewater Treatment Sludges (F037, F038)</a:t>
            </a:r>
          </a:p>
          <a:p>
            <a:pPr marL="365760" marR="0" lvl="0" indent="-256032" algn="l" defTabSz="914400" rtl="0" eaLnBrk="1" fontAlgn="auto" latinLnBrk="0" hangingPunct="1">
              <a:lnSpc>
                <a:spcPct val="100000"/>
              </a:lnSpc>
              <a:spcAft>
                <a:spcPts val="0"/>
              </a:spcAft>
              <a:buClr>
                <a:srgbClr val="00B050"/>
              </a:buClr>
              <a:buSzPct val="68000"/>
              <a:buFont typeface="Wingdings 3"/>
              <a:buChar char=""/>
              <a:tabLst/>
              <a:defRPr/>
            </a:pPr>
            <a:r>
              <a:rPr kumimoji="0" lang="en-US" sz="2200" b="0" i="0" u="none" strike="noStrike" kern="1200" cap="none" spc="0" normalizeH="0" baseline="0" noProof="0" dirty="0">
                <a:ln>
                  <a:noFill/>
                </a:ln>
                <a:solidFill>
                  <a:prstClr val="black"/>
                </a:solidFill>
                <a:effectLst/>
                <a:uLnTx/>
                <a:uFillTx/>
                <a:latin typeface="Lucida Sans Unicode"/>
                <a:ea typeface="+mn-ea"/>
                <a:cs typeface="+mn-cs"/>
              </a:rPr>
              <a:t>Multisource Leachate (F039)</a:t>
            </a:r>
          </a:p>
          <a:p>
            <a:endParaRPr lang="en-US" dirty="0"/>
          </a:p>
        </p:txBody>
      </p:sp>
    </p:spTree>
    <p:extLst>
      <p:ext uri="{BB962C8B-B14F-4D97-AF65-F5344CB8AC3E}">
        <p14:creationId xmlns:p14="http://schemas.microsoft.com/office/powerpoint/2010/main" val="2346428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F77B-E1C7-17F6-0997-02CF957400D1}"/>
              </a:ext>
            </a:extLst>
          </p:cNvPr>
          <p:cNvSpPr>
            <a:spLocks noGrp="1"/>
          </p:cNvSpPr>
          <p:nvPr>
            <p:ph type="title"/>
          </p:nvPr>
        </p:nvSpPr>
        <p:spPr>
          <a:xfrm>
            <a:off x="517637" y="84376"/>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Spent Solvents</a:t>
            </a:r>
            <a:endParaRPr lang="en-US" dirty="0"/>
          </a:p>
        </p:txBody>
      </p:sp>
      <p:sp>
        <p:nvSpPr>
          <p:cNvPr id="3" name="Text Placeholder 2">
            <a:extLst>
              <a:ext uri="{FF2B5EF4-FFF2-40B4-BE49-F238E27FC236}">
                <a16:creationId xmlns:a16="http://schemas.microsoft.com/office/drawing/2014/main" id="{845BE474-BB01-AF8F-E9B8-F10286BD9044}"/>
              </a:ext>
            </a:extLst>
          </p:cNvPr>
          <p:cNvSpPr>
            <a:spLocks noGrp="1"/>
          </p:cNvSpPr>
          <p:nvPr>
            <p:ph type="body" idx="1"/>
          </p:nvPr>
        </p:nvSpPr>
        <p:spPr>
          <a:xfrm>
            <a:off x="517637" y="833827"/>
            <a:ext cx="3840781" cy="3416400"/>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Tetrachloroethylene</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Trichloroethylene</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Methylene Chloride</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Chlorobenzene</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Acetone</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Xylene</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Methanol</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Cresylic Acid</a:t>
            </a:r>
          </a:p>
          <a:p>
            <a:endParaRPr lang="en-US" dirty="0"/>
          </a:p>
        </p:txBody>
      </p:sp>
      <p:sp>
        <p:nvSpPr>
          <p:cNvPr id="5" name="TextBox 4">
            <a:extLst>
              <a:ext uri="{FF2B5EF4-FFF2-40B4-BE49-F238E27FC236}">
                <a16:creationId xmlns:a16="http://schemas.microsoft.com/office/drawing/2014/main" id="{3FD725E7-1218-047F-45E5-4FA5C7AA2C45}"/>
              </a:ext>
            </a:extLst>
          </p:cNvPr>
          <p:cNvSpPr txBox="1"/>
          <p:nvPr/>
        </p:nvSpPr>
        <p:spPr>
          <a:xfrm>
            <a:off x="4919072" y="833827"/>
            <a:ext cx="4572000" cy="3636893"/>
          </a:xfrm>
          <a:prstGeom prst="rect">
            <a:avLst/>
          </a:prstGeom>
          <a:noFill/>
        </p:spPr>
        <p:txBody>
          <a:bodyPr wrap="square">
            <a:spAutoFit/>
          </a:bodyPr>
          <a:lstStyle/>
          <a:p>
            <a:pPr marL="365760" indent="-256032">
              <a:spcBef>
                <a:spcPts val="400"/>
              </a:spcBef>
              <a:buClr>
                <a:srgbClr val="00B050"/>
              </a:buClr>
              <a:buSzPct val="68000"/>
              <a:buFont typeface="Wingdings 3"/>
              <a:buChar char=""/>
              <a:defRPr/>
            </a:pPr>
            <a:r>
              <a:rPr lang="en-US" sz="2400" kern="1200" dirty="0">
                <a:solidFill>
                  <a:prstClr val="black"/>
                </a:solidFill>
                <a:latin typeface="Arial" panose="020B0604020202020204" pitchFamily="34" charset="0"/>
                <a:ea typeface="+mn-ea"/>
                <a:cs typeface="Arial" panose="020B0604020202020204" pitchFamily="34" charset="0"/>
              </a:rPr>
              <a:t>Toluene</a:t>
            </a:r>
          </a:p>
          <a:p>
            <a:pPr marL="365760" indent="-256032">
              <a:spcBef>
                <a:spcPts val="400"/>
              </a:spcBef>
              <a:buClr>
                <a:srgbClr val="00B050"/>
              </a:buClr>
              <a:buSzPct val="68000"/>
              <a:buFont typeface="Wingdings 3"/>
              <a:buChar char=""/>
              <a:defRPr/>
            </a:pPr>
            <a:r>
              <a:rPr lang="en-US" sz="2400" kern="1200" dirty="0">
                <a:solidFill>
                  <a:prstClr val="black"/>
                </a:solidFill>
                <a:latin typeface="Arial" panose="020B0604020202020204" pitchFamily="34" charset="0"/>
                <a:ea typeface="+mn-ea"/>
                <a:cs typeface="Arial" panose="020B0604020202020204" pitchFamily="34" charset="0"/>
              </a:rPr>
              <a:t>Methyl Ethyl Ketone</a:t>
            </a:r>
          </a:p>
          <a:p>
            <a:pPr marL="365760" indent="-256032">
              <a:spcBef>
                <a:spcPts val="400"/>
              </a:spcBef>
              <a:buClr>
                <a:srgbClr val="00B050"/>
              </a:buClr>
              <a:buSzPct val="68000"/>
              <a:buFont typeface="Wingdings 3"/>
              <a:buChar char=""/>
              <a:defRPr/>
            </a:pPr>
            <a:r>
              <a:rPr lang="en-US" sz="2400" kern="1200" dirty="0">
                <a:solidFill>
                  <a:prstClr val="black"/>
                </a:solidFill>
                <a:latin typeface="Arial" panose="020B0604020202020204" pitchFamily="34" charset="0"/>
                <a:ea typeface="+mn-ea"/>
                <a:cs typeface="Arial" panose="020B0604020202020204" pitchFamily="34" charset="0"/>
              </a:rPr>
              <a:t>Benzene</a:t>
            </a:r>
          </a:p>
          <a:p>
            <a:pPr marL="365760" indent="-256032">
              <a:spcBef>
                <a:spcPts val="400"/>
              </a:spcBef>
              <a:buClr>
                <a:srgbClr val="00B050"/>
              </a:buClr>
              <a:buSzPct val="68000"/>
              <a:buFont typeface="Wingdings 3"/>
              <a:buChar char=""/>
              <a:defRPr/>
            </a:pPr>
            <a:r>
              <a:rPr lang="en-US" sz="2400" kern="1200" dirty="0">
                <a:solidFill>
                  <a:prstClr val="black"/>
                </a:solidFill>
                <a:latin typeface="Arial" panose="020B0604020202020204" pitchFamily="34" charset="0"/>
                <a:ea typeface="+mn-ea"/>
                <a:cs typeface="Arial" panose="020B0604020202020204" pitchFamily="34" charset="0"/>
              </a:rPr>
              <a:t>Pyridine</a:t>
            </a:r>
          </a:p>
          <a:p>
            <a:pPr marL="365760" indent="-256032">
              <a:spcBef>
                <a:spcPts val="400"/>
              </a:spcBef>
              <a:buClr>
                <a:srgbClr val="2DA2BF"/>
              </a:buClr>
              <a:buSzPct val="68000"/>
              <a:buFont typeface="Wingdings 3"/>
              <a:buChar char=""/>
              <a:defRPr/>
            </a:pPr>
            <a:endParaRPr lang="en-US" sz="2800" kern="1200" dirty="0">
              <a:solidFill>
                <a:prstClr val="black"/>
              </a:solidFill>
              <a:latin typeface="Arial" panose="020B0604020202020204" pitchFamily="34" charset="0"/>
              <a:ea typeface="+mn-ea"/>
              <a:cs typeface="Arial" panose="020B0604020202020204" pitchFamily="34" charset="0"/>
            </a:endParaRPr>
          </a:p>
          <a:p>
            <a:pPr marL="365760" indent="-256032">
              <a:spcBef>
                <a:spcPts val="400"/>
              </a:spcBef>
              <a:buClr>
                <a:srgbClr val="2DA2BF"/>
              </a:buClr>
              <a:buSzPct val="68000"/>
              <a:buFont typeface="Wingdings 3"/>
              <a:buChar char=""/>
              <a:defRPr/>
            </a:pPr>
            <a:endParaRPr lang="en-US" sz="2800" kern="1200" dirty="0">
              <a:solidFill>
                <a:prstClr val="black"/>
              </a:solidFill>
              <a:latin typeface="Arial" panose="020B0604020202020204" pitchFamily="34" charset="0"/>
              <a:ea typeface="+mn-ea"/>
              <a:cs typeface="Arial" panose="020B0604020202020204" pitchFamily="34" charset="0"/>
            </a:endParaRPr>
          </a:p>
          <a:p>
            <a:pPr marL="365760" indent="-256032">
              <a:spcBef>
                <a:spcPts val="400"/>
              </a:spcBef>
              <a:buClr>
                <a:srgbClr val="2DA2BF"/>
              </a:buClr>
              <a:buSzPct val="68000"/>
              <a:buFont typeface="Wingdings 3"/>
              <a:buChar char=""/>
              <a:defRPr/>
            </a:pPr>
            <a:endParaRPr lang="en-US" sz="2800" kern="1200" dirty="0">
              <a:solidFill>
                <a:prstClr val="black"/>
              </a:solidFill>
              <a:latin typeface="Arial" panose="020B0604020202020204" pitchFamily="34" charset="0"/>
              <a:ea typeface="+mn-ea"/>
              <a:cs typeface="Arial" panose="020B0604020202020204" pitchFamily="34" charset="0"/>
            </a:endParaRP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endPar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Calibri"/>
            </a:endParaRPr>
          </a:p>
        </p:txBody>
      </p:sp>
      <p:pic>
        <p:nvPicPr>
          <p:cNvPr id="6" name="Picture 5">
            <a:extLst>
              <a:ext uri="{FF2B5EF4-FFF2-40B4-BE49-F238E27FC236}">
                <a16:creationId xmlns:a16="http://schemas.microsoft.com/office/drawing/2014/main" id="{509DE884-83C8-F606-0CF6-149265EAFDC7}"/>
              </a:ext>
            </a:extLst>
          </p:cNvPr>
          <p:cNvPicPr>
            <a:picLocks noChangeAspect="1"/>
          </p:cNvPicPr>
          <p:nvPr/>
        </p:nvPicPr>
        <p:blipFill>
          <a:blip r:embed="rId3"/>
          <a:stretch>
            <a:fillRect/>
          </a:stretch>
        </p:blipFill>
        <p:spPr>
          <a:xfrm>
            <a:off x="3430669" y="2542027"/>
            <a:ext cx="3610878" cy="2047487"/>
          </a:xfrm>
          <a:prstGeom prst="rect">
            <a:avLst/>
          </a:prstGeom>
        </p:spPr>
      </p:pic>
    </p:spTree>
    <p:extLst>
      <p:ext uri="{BB962C8B-B14F-4D97-AF65-F5344CB8AC3E}">
        <p14:creationId xmlns:p14="http://schemas.microsoft.com/office/powerpoint/2010/main" val="3596560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B4C87-D3C6-E5D0-F98C-70C534A96D64}"/>
              </a:ext>
            </a:extLst>
          </p:cNvPr>
          <p:cNvSpPr>
            <a:spLocks noGrp="1"/>
          </p:cNvSpPr>
          <p:nvPr>
            <p:ph type="title"/>
          </p:nvPr>
        </p:nvSpPr>
        <p:spPr>
          <a:xfrm>
            <a:off x="551008" y="91051"/>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Spent Solvents</a:t>
            </a:r>
            <a:endParaRPr lang="en-US" dirty="0"/>
          </a:p>
        </p:txBody>
      </p:sp>
      <p:sp>
        <p:nvSpPr>
          <p:cNvPr id="3" name="Text Placeholder 2">
            <a:extLst>
              <a:ext uri="{FF2B5EF4-FFF2-40B4-BE49-F238E27FC236}">
                <a16:creationId xmlns:a16="http://schemas.microsoft.com/office/drawing/2014/main" id="{2265B43A-488B-FCC6-0237-A8DE4640D402}"/>
              </a:ext>
            </a:extLst>
          </p:cNvPr>
          <p:cNvSpPr>
            <a:spLocks noGrp="1"/>
          </p:cNvSpPr>
          <p:nvPr>
            <p:ph type="body" idx="1"/>
          </p:nvPr>
        </p:nvSpPr>
        <p:spPr>
          <a:xfrm>
            <a:off x="623400" y="745104"/>
            <a:ext cx="8520600" cy="3773499"/>
          </a:xfrm>
        </p:spPr>
        <p:txBody>
          <a:bodyPr/>
          <a:lstStyle/>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3200" b="0" i="0" u="none" strike="noStrike" kern="1200" cap="none" spc="0" normalizeH="0" baseline="0" noProof="0" dirty="0">
                <a:ln>
                  <a:noFill/>
                </a:ln>
                <a:solidFill>
                  <a:srgbClr val="00B050"/>
                </a:solidFill>
                <a:effectLst/>
                <a:uLnTx/>
                <a:uFillTx/>
                <a:latin typeface="Lucida Sans Unicode"/>
                <a:ea typeface="+mn-ea"/>
                <a:cs typeface="+mn-cs"/>
              </a:rPr>
              <a:t>A Solvent Mixture is F-Listed if:</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800" b="0" i="0" u="none" strike="noStrike" kern="1200" cap="none" spc="0" normalizeH="0" baseline="0" noProof="0" dirty="0">
                <a:ln>
                  <a:noFill/>
                </a:ln>
                <a:solidFill>
                  <a:prstClr val="black"/>
                </a:solidFill>
                <a:effectLst/>
                <a:uLnTx/>
                <a:uFillTx/>
                <a:latin typeface="Lucida Sans Unicode"/>
                <a:ea typeface="+mn-ea"/>
                <a:cs typeface="+mn-cs"/>
              </a:rPr>
              <a:t>It contains a total of 10% or more (by volume) of one or more of those solvents listed in F001, F002, F004, and/or                           F005 before use [261.31]</a:t>
            </a:r>
          </a:p>
          <a:p>
            <a:endParaRPr lang="en-US" dirty="0"/>
          </a:p>
        </p:txBody>
      </p:sp>
      <p:pic>
        <p:nvPicPr>
          <p:cNvPr id="4" name="Picture 3">
            <a:extLst>
              <a:ext uri="{FF2B5EF4-FFF2-40B4-BE49-F238E27FC236}">
                <a16:creationId xmlns:a16="http://schemas.microsoft.com/office/drawing/2014/main" id="{420D396E-BBDD-A7B6-393F-8C53D5A1BE74}"/>
              </a:ext>
            </a:extLst>
          </p:cNvPr>
          <p:cNvPicPr>
            <a:picLocks noChangeAspect="1"/>
          </p:cNvPicPr>
          <p:nvPr/>
        </p:nvPicPr>
        <p:blipFill>
          <a:blip r:embed="rId3"/>
          <a:stretch>
            <a:fillRect/>
          </a:stretch>
        </p:blipFill>
        <p:spPr>
          <a:xfrm>
            <a:off x="6019426" y="2358309"/>
            <a:ext cx="2011094" cy="2011094"/>
          </a:xfrm>
          <a:prstGeom prst="rect">
            <a:avLst/>
          </a:prstGeom>
        </p:spPr>
      </p:pic>
    </p:spTree>
    <p:extLst>
      <p:ext uri="{BB962C8B-B14F-4D97-AF65-F5344CB8AC3E}">
        <p14:creationId xmlns:p14="http://schemas.microsoft.com/office/powerpoint/2010/main" val="48740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4F2B-B2F3-AD31-30F8-1299FEC2B04B}"/>
              </a:ext>
            </a:extLst>
          </p:cNvPr>
          <p:cNvSpPr>
            <a:spLocks noGrp="1"/>
          </p:cNvSpPr>
          <p:nvPr>
            <p:ph type="title"/>
          </p:nvPr>
        </p:nvSpPr>
        <p:spPr>
          <a:xfrm>
            <a:off x="504288" y="84376"/>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Spent Solvents</a:t>
            </a:r>
            <a:endParaRPr lang="en-US" dirty="0"/>
          </a:p>
        </p:txBody>
      </p:sp>
      <p:sp>
        <p:nvSpPr>
          <p:cNvPr id="3" name="Text Placeholder 2">
            <a:extLst>
              <a:ext uri="{FF2B5EF4-FFF2-40B4-BE49-F238E27FC236}">
                <a16:creationId xmlns:a16="http://schemas.microsoft.com/office/drawing/2014/main" id="{D7E0550B-8E4D-D890-62BF-8BC614FA7125}"/>
              </a:ext>
            </a:extLst>
          </p:cNvPr>
          <p:cNvSpPr>
            <a:spLocks noGrp="1"/>
          </p:cNvSpPr>
          <p:nvPr>
            <p:ph type="body" idx="1"/>
          </p:nvPr>
        </p:nvSpPr>
        <p:spPr>
          <a:xfrm>
            <a:off x="623400" y="771802"/>
            <a:ext cx="5930912" cy="3416400"/>
          </a:xfrm>
        </p:spPr>
        <p:txBody>
          <a:bodyPr/>
          <a:lstStyle/>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2800" b="0" i="0" u="none" strike="noStrike" kern="1200" cap="none" spc="0" normalizeH="0" baseline="0" noProof="0" dirty="0">
                <a:ln>
                  <a:noFill/>
                </a:ln>
                <a:solidFill>
                  <a:srgbClr val="00B050"/>
                </a:solidFill>
                <a:effectLst/>
                <a:uLnTx/>
                <a:uFillTx/>
                <a:latin typeface="Lucida Sans Unicode"/>
                <a:ea typeface="+mn-ea"/>
                <a:cs typeface="+mn-cs"/>
              </a:rPr>
              <a:t>F003 Solvent Mixtures: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800" b="0" i="0" u="none" strike="noStrike" kern="1200" cap="none" spc="0" normalizeH="0" baseline="0" noProof="0" dirty="0">
                <a:ln>
                  <a:noFill/>
                </a:ln>
                <a:solidFill>
                  <a:prstClr val="black"/>
                </a:solidFill>
                <a:effectLst/>
                <a:uLnTx/>
                <a:uFillTx/>
                <a:latin typeface="Lucida Sans Unicode"/>
                <a:ea typeface="+mn-ea"/>
                <a:cs typeface="+mn-cs"/>
              </a:rPr>
              <a:t>In order to have the F003 listing, a solvent mixture must be either 100% F003 listed solvent(s) or a mixture with at least 10% F001, F002, F004 and/or F005 listed solvent before use.</a:t>
            </a:r>
          </a:p>
          <a:p>
            <a:endParaRPr lang="en-US" dirty="0"/>
          </a:p>
        </p:txBody>
      </p:sp>
      <p:pic>
        <p:nvPicPr>
          <p:cNvPr id="4" name="Picture 3">
            <a:extLst>
              <a:ext uri="{FF2B5EF4-FFF2-40B4-BE49-F238E27FC236}">
                <a16:creationId xmlns:a16="http://schemas.microsoft.com/office/drawing/2014/main" id="{3A3FAF6C-5AED-2BF9-32E7-BF9F011E7A06}"/>
              </a:ext>
            </a:extLst>
          </p:cNvPr>
          <p:cNvPicPr>
            <a:picLocks noChangeAspect="1"/>
          </p:cNvPicPr>
          <p:nvPr/>
        </p:nvPicPr>
        <p:blipFill>
          <a:blip r:embed="rId3"/>
          <a:stretch>
            <a:fillRect/>
          </a:stretch>
        </p:blipFill>
        <p:spPr>
          <a:xfrm>
            <a:off x="6342327" y="1490245"/>
            <a:ext cx="2576826" cy="2576826"/>
          </a:xfrm>
          <a:prstGeom prst="rect">
            <a:avLst/>
          </a:prstGeom>
        </p:spPr>
      </p:pic>
    </p:spTree>
    <p:extLst>
      <p:ext uri="{BB962C8B-B14F-4D97-AF65-F5344CB8AC3E}">
        <p14:creationId xmlns:p14="http://schemas.microsoft.com/office/powerpoint/2010/main" val="432099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212D-C016-DEBC-DD7A-104D2F6324CD}"/>
              </a:ext>
            </a:extLst>
          </p:cNvPr>
          <p:cNvSpPr>
            <a:spLocks noGrp="1"/>
          </p:cNvSpPr>
          <p:nvPr>
            <p:ph type="title"/>
          </p:nvPr>
        </p:nvSpPr>
        <p:spPr>
          <a:xfrm>
            <a:off x="450892" y="77701"/>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Spent Solvents</a:t>
            </a:r>
            <a:endParaRPr lang="en-US" dirty="0"/>
          </a:p>
        </p:txBody>
      </p:sp>
      <p:sp>
        <p:nvSpPr>
          <p:cNvPr id="3" name="Text Placeholder 2">
            <a:extLst>
              <a:ext uri="{FF2B5EF4-FFF2-40B4-BE49-F238E27FC236}">
                <a16:creationId xmlns:a16="http://schemas.microsoft.com/office/drawing/2014/main" id="{32A01F4F-59ED-FBF2-FA81-76B8384CC551}"/>
              </a:ext>
            </a:extLst>
          </p:cNvPr>
          <p:cNvSpPr>
            <a:spLocks noGrp="1"/>
          </p:cNvSpPr>
          <p:nvPr>
            <p:ph type="body" idx="1"/>
          </p:nvPr>
        </p:nvSpPr>
        <p:spPr>
          <a:xfrm>
            <a:off x="557683" y="771803"/>
            <a:ext cx="7331520" cy="3416400"/>
          </a:xfrm>
        </p:spPr>
        <p:txBody>
          <a:bodyPr/>
          <a:lstStyle/>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2800" b="0" i="0" u="none" strike="noStrike" kern="1200" cap="none" spc="0" normalizeH="0" baseline="0" noProof="0" dirty="0">
                <a:ln>
                  <a:noFill/>
                </a:ln>
                <a:solidFill>
                  <a:srgbClr val="00B050"/>
                </a:solidFill>
                <a:effectLst/>
                <a:uLnTx/>
                <a:uFillTx/>
                <a:latin typeface="Lucida Sans Unicode"/>
                <a:ea typeface="+mn-ea"/>
                <a:cs typeface="+mn-cs"/>
              </a:rPr>
              <a:t>F001, F002, F004, &amp; F005 Solvent Mixture Examples: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Solvent, before use, is 100% Tetrachloroethylene (Perchloroethylene) used in dry-cleaning</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Before use, solvent is pure and is              used for its solvent properties</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EPA Waste Code F002</a:t>
            </a:r>
            <a:endParaRPr lang="en-US" dirty="0"/>
          </a:p>
        </p:txBody>
      </p:sp>
      <p:pic>
        <p:nvPicPr>
          <p:cNvPr id="4" name="Picture 3">
            <a:extLst>
              <a:ext uri="{FF2B5EF4-FFF2-40B4-BE49-F238E27FC236}">
                <a16:creationId xmlns:a16="http://schemas.microsoft.com/office/drawing/2014/main" id="{D2789AF1-B818-042A-1DBE-650A192BFF55}"/>
              </a:ext>
            </a:extLst>
          </p:cNvPr>
          <p:cNvPicPr>
            <a:picLocks noChangeAspect="1"/>
          </p:cNvPicPr>
          <p:nvPr/>
        </p:nvPicPr>
        <p:blipFill>
          <a:blip r:embed="rId3"/>
          <a:stretch>
            <a:fillRect/>
          </a:stretch>
        </p:blipFill>
        <p:spPr>
          <a:xfrm>
            <a:off x="7061414" y="2571750"/>
            <a:ext cx="1524903" cy="1909928"/>
          </a:xfrm>
          <a:prstGeom prst="rect">
            <a:avLst/>
          </a:prstGeom>
        </p:spPr>
      </p:pic>
    </p:spTree>
    <p:extLst>
      <p:ext uri="{BB962C8B-B14F-4D97-AF65-F5344CB8AC3E}">
        <p14:creationId xmlns:p14="http://schemas.microsoft.com/office/powerpoint/2010/main" val="4057989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490250" y="450150"/>
            <a:ext cx="55209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5400" dirty="0"/>
              <a:t>What is a Solid Waste?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E0677-654C-2691-DF39-5B9927CE91C9}"/>
              </a:ext>
            </a:extLst>
          </p:cNvPr>
          <p:cNvSpPr>
            <a:spLocks noGrp="1"/>
          </p:cNvSpPr>
          <p:nvPr>
            <p:ph type="title"/>
          </p:nvPr>
        </p:nvSpPr>
        <p:spPr>
          <a:xfrm>
            <a:off x="484264" y="157795"/>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Spent Solvents</a:t>
            </a:r>
            <a:endParaRPr lang="en-US" dirty="0"/>
          </a:p>
        </p:txBody>
      </p:sp>
      <p:sp>
        <p:nvSpPr>
          <p:cNvPr id="3" name="Text Placeholder 2">
            <a:extLst>
              <a:ext uri="{FF2B5EF4-FFF2-40B4-BE49-F238E27FC236}">
                <a16:creationId xmlns:a16="http://schemas.microsoft.com/office/drawing/2014/main" id="{FB6B4367-B466-17BD-7776-AA32F5CB7C2F}"/>
              </a:ext>
            </a:extLst>
          </p:cNvPr>
          <p:cNvSpPr>
            <a:spLocks noGrp="1"/>
          </p:cNvSpPr>
          <p:nvPr>
            <p:ph type="body" idx="1"/>
          </p:nvPr>
        </p:nvSpPr>
        <p:spPr>
          <a:xfrm>
            <a:off x="484264" y="772193"/>
            <a:ext cx="8433832" cy="3416400"/>
          </a:xfrm>
        </p:spPr>
        <p:txBody>
          <a:bodyPr/>
          <a:lstStyle/>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2800" b="0" i="0" u="none" strike="noStrike" kern="1200" cap="none" spc="0" normalizeH="0" baseline="0" noProof="0" dirty="0">
                <a:ln>
                  <a:noFill/>
                </a:ln>
                <a:solidFill>
                  <a:srgbClr val="00B050"/>
                </a:solidFill>
                <a:effectLst/>
                <a:uLnTx/>
                <a:uFillTx/>
                <a:latin typeface="Lucida Sans Unicode"/>
                <a:ea typeface="+mn-ea"/>
                <a:cs typeface="+mn-cs"/>
              </a:rPr>
              <a:t>F001, F002, F004, &amp; F005 Solvent Mixture Examples: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Solvent before use is 80% toluene and 20% mineral spirits and is used in painting (solvent)</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Before use, solvent is &gt;10%  toluene (F005)</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EPA Waste Code F005 &amp; D001</a:t>
            </a:r>
          </a:p>
          <a:p>
            <a:endParaRPr lang="en-US" dirty="0"/>
          </a:p>
        </p:txBody>
      </p:sp>
      <p:pic>
        <p:nvPicPr>
          <p:cNvPr id="6" name="Picture 5">
            <a:extLst>
              <a:ext uri="{FF2B5EF4-FFF2-40B4-BE49-F238E27FC236}">
                <a16:creationId xmlns:a16="http://schemas.microsoft.com/office/drawing/2014/main" id="{0484799C-575C-371C-E831-81A412219A8C}"/>
              </a:ext>
            </a:extLst>
          </p:cNvPr>
          <p:cNvPicPr>
            <a:picLocks noChangeAspect="1"/>
          </p:cNvPicPr>
          <p:nvPr/>
        </p:nvPicPr>
        <p:blipFill>
          <a:blip r:embed="rId2"/>
          <a:stretch>
            <a:fillRect/>
          </a:stretch>
        </p:blipFill>
        <p:spPr>
          <a:xfrm>
            <a:off x="7582582" y="2663107"/>
            <a:ext cx="1240934" cy="1839328"/>
          </a:xfrm>
          <a:prstGeom prst="rect">
            <a:avLst/>
          </a:prstGeom>
        </p:spPr>
      </p:pic>
    </p:spTree>
    <p:extLst>
      <p:ext uri="{BB962C8B-B14F-4D97-AF65-F5344CB8AC3E}">
        <p14:creationId xmlns:p14="http://schemas.microsoft.com/office/powerpoint/2010/main" val="836210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CDE470-7693-7844-B718-55ADBE5AABEE}"/>
              </a:ext>
            </a:extLst>
          </p:cNvPr>
          <p:cNvPicPr>
            <a:picLocks noChangeAspect="1"/>
          </p:cNvPicPr>
          <p:nvPr/>
        </p:nvPicPr>
        <p:blipFill>
          <a:blip r:embed="rId2"/>
          <a:stretch>
            <a:fillRect/>
          </a:stretch>
        </p:blipFill>
        <p:spPr>
          <a:xfrm>
            <a:off x="6839323" y="2643083"/>
            <a:ext cx="2158867" cy="1659753"/>
          </a:xfrm>
          <a:prstGeom prst="rect">
            <a:avLst/>
          </a:prstGeom>
        </p:spPr>
      </p:pic>
      <p:sp>
        <p:nvSpPr>
          <p:cNvPr id="2" name="Title 1">
            <a:extLst>
              <a:ext uri="{FF2B5EF4-FFF2-40B4-BE49-F238E27FC236}">
                <a16:creationId xmlns:a16="http://schemas.microsoft.com/office/drawing/2014/main" id="{7639E45D-18AC-A253-FD97-A08688E2D5AE}"/>
              </a:ext>
            </a:extLst>
          </p:cNvPr>
          <p:cNvSpPr>
            <a:spLocks noGrp="1"/>
          </p:cNvSpPr>
          <p:nvPr>
            <p:ph type="title"/>
          </p:nvPr>
        </p:nvSpPr>
        <p:spPr>
          <a:xfrm>
            <a:off x="477590" y="124423"/>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Spent Solvents</a:t>
            </a:r>
            <a:endParaRPr lang="en-US" dirty="0"/>
          </a:p>
        </p:txBody>
      </p:sp>
      <p:sp>
        <p:nvSpPr>
          <p:cNvPr id="3" name="Text Placeholder 2">
            <a:extLst>
              <a:ext uri="{FF2B5EF4-FFF2-40B4-BE49-F238E27FC236}">
                <a16:creationId xmlns:a16="http://schemas.microsoft.com/office/drawing/2014/main" id="{8881E557-A522-9C9F-7C20-B48E9D5D9071}"/>
              </a:ext>
            </a:extLst>
          </p:cNvPr>
          <p:cNvSpPr>
            <a:spLocks noGrp="1"/>
          </p:cNvSpPr>
          <p:nvPr>
            <p:ph type="body" idx="1"/>
          </p:nvPr>
        </p:nvSpPr>
        <p:spPr>
          <a:xfrm>
            <a:off x="564358" y="708038"/>
            <a:ext cx="7558451" cy="3717124"/>
          </a:xfrm>
        </p:spPr>
        <p:txBody>
          <a:bodyPr/>
          <a:lstStyle/>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2800" b="0" i="0" u="none" strike="noStrike" kern="1200" cap="none" spc="0" normalizeH="0" baseline="0" noProof="0" dirty="0">
                <a:ln>
                  <a:noFill/>
                </a:ln>
                <a:solidFill>
                  <a:srgbClr val="00B050"/>
                </a:solidFill>
                <a:effectLst/>
                <a:uLnTx/>
                <a:uFillTx/>
                <a:latin typeface="Lucida Sans Unicode"/>
                <a:ea typeface="+mn-ea"/>
                <a:cs typeface="+mn-cs"/>
              </a:rPr>
              <a:t>F001, F002, F004, &amp; F005 Solvent Mixture Examples: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Solvent before use is 86% Mineral Spirits, 7% Toluene, and 7% Methylene Chloride </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Before use, solvent is 14% combined F002    and F005 solvents </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EPA Waste Codes F002, F005 &amp; D001</a:t>
            </a:r>
          </a:p>
          <a:p>
            <a:endParaRPr lang="en-US" dirty="0"/>
          </a:p>
        </p:txBody>
      </p:sp>
    </p:spTree>
    <p:extLst>
      <p:ext uri="{BB962C8B-B14F-4D97-AF65-F5344CB8AC3E}">
        <p14:creationId xmlns:p14="http://schemas.microsoft.com/office/powerpoint/2010/main" val="3390758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7F6F2-E8D6-B69F-EFCF-112F2CA8D032}"/>
              </a:ext>
            </a:extLst>
          </p:cNvPr>
          <p:cNvSpPr>
            <a:spLocks noGrp="1"/>
          </p:cNvSpPr>
          <p:nvPr>
            <p:ph type="title"/>
          </p:nvPr>
        </p:nvSpPr>
        <p:spPr>
          <a:xfrm>
            <a:off x="404171" y="84376"/>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Spent Solvents</a:t>
            </a:r>
            <a:endParaRPr lang="en-US" dirty="0"/>
          </a:p>
        </p:txBody>
      </p:sp>
      <p:sp>
        <p:nvSpPr>
          <p:cNvPr id="3" name="Text Placeholder 2">
            <a:extLst>
              <a:ext uri="{FF2B5EF4-FFF2-40B4-BE49-F238E27FC236}">
                <a16:creationId xmlns:a16="http://schemas.microsoft.com/office/drawing/2014/main" id="{04825D69-5BAB-4F61-1B2D-14B1BDC197D8}"/>
              </a:ext>
            </a:extLst>
          </p:cNvPr>
          <p:cNvSpPr>
            <a:spLocks noGrp="1"/>
          </p:cNvSpPr>
          <p:nvPr>
            <p:ph type="body" idx="1"/>
          </p:nvPr>
        </p:nvSpPr>
        <p:spPr>
          <a:xfrm>
            <a:off x="497613" y="738430"/>
            <a:ext cx="8520600" cy="3416400"/>
          </a:xfrm>
        </p:spPr>
        <p:txBody>
          <a:bodyPr/>
          <a:lstStyle/>
          <a:p>
            <a:pPr marL="109728" marR="0" lvl="0" indent="0" algn="l" defTabSz="914400" rtl="0" eaLnBrk="1" fontAlgn="auto" latinLnBrk="0" hangingPunct="1">
              <a:lnSpc>
                <a:spcPct val="100000"/>
              </a:lnSpc>
              <a:spcBef>
                <a:spcPts val="400"/>
              </a:spcBef>
              <a:spcAft>
                <a:spcPts val="1200"/>
              </a:spcAft>
              <a:buClr>
                <a:srgbClr val="2DA2BF"/>
              </a:buClr>
              <a:buSzPct val="68000"/>
              <a:buFont typeface="Wingdings 3"/>
              <a:buNone/>
              <a:tabLst/>
              <a:defRPr/>
            </a:pPr>
            <a:r>
              <a:rPr kumimoji="0" lang="en-US" sz="2800" b="0" i="0" u="none" strike="noStrike" kern="1200" cap="none" spc="0" normalizeH="0" baseline="0" noProof="0" dirty="0">
                <a:ln>
                  <a:noFill/>
                </a:ln>
                <a:solidFill>
                  <a:srgbClr val="00B050"/>
                </a:solidFill>
                <a:effectLst/>
                <a:uLnTx/>
                <a:uFillTx/>
                <a:latin typeface="Lucida Sans Unicode"/>
                <a:ea typeface="+mn-ea"/>
                <a:cs typeface="+mn-cs"/>
              </a:rPr>
              <a:t>F003 Solvent Mixture Examples: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Solvent before use is 85% Acetone and 15% Xylene </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Before use, solvent is 100% </a:t>
            </a:r>
          </a:p>
          <a:p>
            <a:pPr marL="393192" marR="0" lvl="1" indent="0" algn="l" defTabSz="914400" rtl="0" eaLnBrk="1" fontAlgn="auto" latinLnBrk="0" hangingPunct="1">
              <a:lnSpc>
                <a:spcPct val="100000"/>
              </a:lnSpc>
              <a:spcBef>
                <a:spcPts val="324"/>
              </a:spcBef>
              <a:spcAft>
                <a:spcPts val="0"/>
              </a:spcAft>
              <a:buClr>
                <a:srgbClr val="00B050"/>
              </a:buClr>
              <a:buSzTx/>
              <a:buNone/>
              <a:tabLst/>
              <a:defRPr/>
            </a:pPr>
            <a:r>
              <a:rPr lang="en-US" sz="2300" kern="1200" dirty="0">
                <a:solidFill>
                  <a:prstClr val="black"/>
                </a:solidFill>
                <a:latin typeface="Lucida Sans Unicode"/>
                <a:ea typeface="+mn-ea"/>
                <a:cs typeface="+mn-cs"/>
              </a:rPr>
              <a:t>   </a:t>
            </a: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combined F003 solvents</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EPA Waste Code F003 &amp; D001</a:t>
            </a:r>
          </a:p>
          <a:p>
            <a:endParaRPr lang="en-US" dirty="0"/>
          </a:p>
        </p:txBody>
      </p:sp>
      <p:pic>
        <p:nvPicPr>
          <p:cNvPr id="4" name="Picture 3">
            <a:extLst>
              <a:ext uri="{FF2B5EF4-FFF2-40B4-BE49-F238E27FC236}">
                <a16:creationId xmlns:a16="http://schemas.microsoft.com/office/drawing/2014/main" id="{972222BF-122B-7E41-3D9F-A717B48C6BC9}"/>
              </a:ext>
            </a:extLst>
          </p:cNvPr>
          <p:cNvPicPr>
            <a:picLocks noChangeAspect="1"/>
          </p:cNvPicPr>
          <p:nvPr/>
        </p:nvPicPr>
        <p:blipFill>
          <a:blip r:embed="rId2"/>
          <a:stretch>
            <a:fillRect/>
          </a:stretch>
        </p:blipFill>
        <p:spPr>
          <a:xfrm>
            <a:off x="6091374" y="2151354"/>
            <a:ext cx="2084830" cy="2084830"/>
          </a:xfrm>
          <a:prstGeom prst="rect">
            <a:avLst/>
          </a:prstGeom>
        </p:spPr>
      </p:pic>
    </p:spTree>
    <p:extLst>
      <p:ext uri="{BB962C8B-B14F-4D97-AF65-F5344CB8AC3E}">
        <p14:creationId xmlns:p14="http://schemas.microsoft.com/office/powerpoint/2010/main" val="3336577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E72301-CB81-1DF3-FE7B-64EB09AEF619}"/>
              </a:ext>
            </a:extLst>
          </p:cNvPr>
          <p:cNvPicPr>
            <a:picLocks noChangeAspect="1"/>
          </p:cNvPicPr>
          <p:nvPr/>
        </p:nvPicPr>
        <p:blipFill>
          <a:blip r:embed="rId2"/>
          <a:stretch>
            <a:fillRect/>
          </a:stretch>
        </p:blipFill>
        <p:spPr>
          <a:xfrm>
            <a:off x="6977056" y="2621005"/>
            <a:ext cx="1913316" cy="1908760"/>
          </a:xfrm>
          <a:prstGeom prst="rect">
            <a:avLst/>
          </a:prstGeom>
        </p:spPr>
      </p:pic>
      <p:sp>
        <p:nvSpPr>
          <p:cNvPr id="2" name="Title 1">
            <a:extLst>
              <a:ext uri="{FF2B5EF4-FFF2-40B4-BE49-F238E27FC236}">
                <a16:creationId xmlns:a16="http://schemas.microsoft.com/office/drawing/2014/main" id="{E04EE70A-155A-31F4-A9BE-CF7568D21614}"/>
              </a:ext>
            </a:extLst>
          </p:cNvPr>
          <p:cNvSpPr>
            <a:spLocks noGrp="1"/>
          </p:cNvSpPr>
          <p:nvPr>
            <p:ph type="title"/>
          </p:nvPr>
        </p:nvSpPr>
        <p:spPr>
          <a:xfrm>
            <a:off x="504288" y="91051"/>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Spent Solvents</a:t>
            </a:r>
            <a:endParaRPr lang="en-US" dirty="0"/>
          </a:p>
        </p:txBody>
      </p:sp>
      <p:sp>
        <p:nvSpPr>
          <p:cNvPr id="3" name="Text Placeholder 2">
            <a:extLst>
              <a:ext uri="{FF2B5EF4-FFF2-40B4-BE49-F238E27FC236}">
                <a16:creationId xmlns:a16="http://schemas.microsoft.com/office/drawing/2014/main" id="{00D1A202-572F-D8A5-A655-C27E193CA371}"/>
              </a:ext>
            </a:extLst>
          </p:cNvPr>
          <p:cNvSpPr>
            <a:spLocks noGrp="1"/>
          </p:cNvSpPr>
          <p:nvPr>
            <p:ph type="body" idx="1"/>
          </p:nvPr>
        </p:nvSpPr>
        <p:spPr>
          <a:xfrm>
            <a:off x="623400" y="778477"/>
            <a:ext cx="8006667" cy="3416400"/>
          </a:xfrm>
        </p:spPr>
        <p:txBody>
          <a:bodyPr/>
          <a:lstStyle/>
          <a:p>
            <a:pPr marL="109728" marR="0" lvl="0" indent="0" algn="l" defTabSz="914400" rtl="0" eaLnBrk="1" fontAlgn="auto" latinLnBrk="0" hangingPunct="1">
              <a:lnSpc>
                <a:spcPct val="100000"/>
              </a:lnSpc>
              <a:spcBef>
                <a:spcPts val="400"/>
              </a:spcBef>
              <a:spcAft>
                <a:spcPts val="1200"/>
              </a:spcAft>
              <a:buClr>
                <a:srgbClr val="2DA2BF"/>
              </a:buClr>
              <a:buSzPct val="68000"/>
              <a:buFont typeface="Wingdings 3"/>
              <a:buNone/>
              <a:tabLst/>
              <a:defRPr/>
            </a:pPr>
            <a:r>
              <a:rPr kumimoji="0" lang="en-US" sz="2800" b="0" i="0" u="none" strike="noStrike" kern="1200" cap="none" spc="0" normalizeH="0" baseline="0" noProof="0" dirty="0">
                <a:ln>
                  <a:noFill/>
                </a:ln>
                <a:solidFill>
                  <a:srgbClr val="00B050"/>
                </a:solidFill>
                <a:effectLst/>
                <a:uLnTx/>
                <a:uFillTx/>
                <a:latin typeface="Lucida Sans Unicode"/>
                <a:ea typeface="+mn-ea"/>
                <a:cs typeface="+mn-cs"/>
              </a:rPr>
              <a:t>F003 Solvent Mixture Examples: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Solvent before use is 65% Acetone, 12% Toluene, and 23% Mineral Spirits </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Before use, solvent contains an F003 solvent, more than 10% F005 solvent</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EPA Waste Codes F003, F005 &amp; D001</a:t>
            </a:r>
          </a:p>
          <a:p>
            <a:endParaRPr lang="en-US" dirty="0"/>
          </a:p>
        </p:txBody>
      </p:sp>
    </p:spTree>
    <p:extLst>
      <p:ext uri="{BB962C8B-B14F-4D97-AF65-F5344CB8AC3E}">
        <p14:creationId xmlns:p14="http://schemas.microsoft.com/office/powerpoint/2010/main" val="2675857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CC974-214F-F0B9-8D87-E2DA73DF64D8}"/>
              </a:ext>
            </a:extLst>
          </p:cNvPr>
          <p:cNvSpPr>
            <a:spLocks noGrp="1"/>
          </p:cNvSpPr>
          <p:nvPr>
            <p:ph type="title"/>
          </p:nvPr>
        </p:nvSpPr>
        <p:spPr>
          <a:xfrm>
            <a:off x="544334" y="91050"/>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Spent Solvents</a:t>
            </a:r>
            <a:endParaRPr lang="en-US" dirty="0"/>
          </a:p>
        </p:txBody>
      </p:sp>
      <p:sp>
        <p:nvSpPr>
          <p:cNvPr id="3" name="Text Placeholder 2">
            <a:extLst>
              <a:ext uri="{FF2B5EF4-FFF2-40B4-BE49-F238E27FC236}">
                <a16:creationId xmlns:a16="http://schemas.microsoft.com/office/drawing/2014/main" id="{3A4D67D2-A6D4-3FA9-5C4B-5E731F568FB6}"/>
              </a:ext>
            </a:extLst>
          </p:cNvPr>
          <p:cNvSpPr>
            <a:spLocks noGrp="1"/>
          </p:cNvSpPr>
          <p:nvPr>
            <p:ph type="body" idx="1"/>
          </p:nvPr>
        </p:nvSpPr>
        <p:spPr>
          <a:xfrm>
            <a:off x="449864" y="688337"/>
            <a:ext cx="8520600" cy="3766825"/>
          </a:xfrm>
        </p:spPr>
        <p:txBody>
          <a:bodyPr/>
          <a:lstStyle/>
          <a:p>
            <a:pPr marL="109728" marR="0" lvl="0" indent="0" algn="l" defTabSz="914400" rtl="0" eaLnBrk="1" fontAlgn="auto" latinLnBrk="0" hangingPunct="1">
              <a:lnSpc>
                <a:spcPct val="100000"/>
              </a:lnSpc>
              <a:spcBef>
                <a:spcPts val="400"/>
              </a:spcBef>
              <a:spcAft>
                <a:spcPts val="1200"/>
              </a:spcAft>
              <a:buClr>
                <a:srgbClr val="2DA2BF"/>
              </a:buClr>
              <a:buSzPct val="68000"/>
              <a:buFont typeface="Wingdings 3"/>
              <a:buNone/>
              <a:tabLst/>
              <a:defRPr/>
            </a:pPr>
            <a:r>
              <a:rPr kumimoji="0" lang="en-US" sz="2800" b="0" i="0" u="none" strike="noStrike" kern="1200" cap="none" spc="0" normalizeH="0" baseline="0" noProof="0" dirty="0">
                <a:ln>
                  <a:noFill/>
                </a:ln>
                <a:solidFill>
                  <a:srgbClr val="00B050"/>
                </a:solidFill>
                <a:effectLst/>
                <a:uLnTx/>
                <a:uFillTx/>
                <a:latin typeface="Lucida Sans Unicode"/>
                <a:ea typeface="+mn-ea"/>
                <a:cs typeface="+mn-cs"/>
              </a:rPr>
              <a:t>F003 Solvent Mixture Examples: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Solvent before use is 91% Acetone and 9% Methyl Ethyl Ketone </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Before use, solvent contains an F003 solvent,         less than 10% F005 solvent, and has a                 flashpoint less than 140 °F </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1" i="0" u="none" strike="noStrike" kern="1200" cap="none" spc="0" normalizeH="0" baseline="0" noProof="0" dirty="0">
                <a:ln>
                  <a:noFill/>
                </a:ln>
                <a:solidFill>
                  <a:prstClr val="black"/>
                </a:solidFill>
                <a:effectLst/>
                <a:uLnTx/>
                <a:uFillTx/>
                <a:latin typeface="Lucida Sans Unicode"/>
                <a:ea typeface="+mn-ea"/>
                <a:cs typeface="+mn-cs"/>
              </a:rPr>
              <a:t>Not F-listed, characteristic only</a:t>
            </a:r>
          </a:p>
          <a:p>
            <a:pPr marL="859536" marR="0" lvl="2" indent="-228600" algn="l" defTabSz="914400" rtl="0" eaLnBrk="1" fontAlgn="auto" latinLnBrk="0" hangingPunct="1">
              <a:lnSpc>
                <a:spcPct val="100000"/>
              </a:lnSpc>
              <a:spcBef>
                <a:spcPts val="350"/>
              </a:spcBef>
              <a:spcAft>
                <a:spcPts val="0"/>
              </a:spcAft>
              <a:buClr>
                <a:srgbClr val="DA1F28"/>
              </a:buClr>
              <a:buSzPct val="100000"/>
              <a:buFont typeface="Wingdings 2"/>
              <a:buChar char=""/>
              <a:tabLst/>
              <a:defRPr/>
            </a:pPr>
            <a:r>
              <a:rPr kumimoji="0" lang="en-US" sz="2100" b="0" i="0" u="none" strike="noStrike" kern="1200" cap="none" spc="0" normalizeH="0" baseline="0" noProof="0" dirty="0">
                <a:ln>
                  <a:noFill/>
                </a:ln>
                <a:solidFill>
                  <a:prstClr val="black"/>
                </a:solidFill>
                <a:effectLst/>
                <a:uLnTx/>
                <a:uFillTx/>
                <a:latin typeface="Lucida Sans Unicode"/>
                <a:ea typeface="+mn-ea"/>
                <a:cs typeface="+mn-cs"/>
              </a:rPr>
              <a:t>D001, D035</a:t>
            </a:r>
            <a:endParaRPr lang="en-US" dirty="0"/>
          </a:p>
        </p:txBody>
      </p:sp>
      <p:pic>
        <p:nvPicPr>
          <p:cNvPr id="4" name="Picture 3">
            <a:extLst>
              <a:ext uri="{FF2B5EF4-FFF2-40B4-BE49-F238E27FC236}">
                <a16:creationId xmlns:a16="http://schemas.microsoft.com/office/drawing/2014/main" id="{84B0A9FC-927C-87AF-493E-F37DDD1D73DB}"/>
              </a:ext>
            </a:extLst>
          </p:cNvPr>
          <p:cNvPicPr>
            <a:picLocks noChangeAspect="1"/>
          </p:cNvPicPr>
          <p:nvPr/>
        </p:nvPicPr>
        <p:blipFill>
          <a:blip r:embed="rId2"/>
          <a:stretch>
            <a:fillRect/>
          </a:stretch>
        </p:blipFill>
        <p:spPr>
          <a:xfrm>
            <a:off x="7347650" y="2638041"/>
            <a:ext cx="1406555" cy="1841708"/>
          </a:xfrm>
          <a:prstGeom prst="rect">
            <a:avLst/>
          </a:prstGeom>
        </p:spPr>
      </p:pic>
    </p:spTree>
    <p:extLst>
      <p:ext uri="{BB962C8B-B14F-4D97-AF65-F5344CB8AC3E}">
        <p14:creationId xmlns:p14="http://schemas.microsoft.com/office/powerpoint/2010/main" val="2421315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085F7-2125-CFCD-F2AC-AC0FB093E330}"/>
              </a:ext>
            </a:extLst>
          </p:cNvPr>
          <p:cNvSpPr>
            <a:spLocks noGrp="1"/>
          </p:cNvSpPr>
          <p:nvPr>
            <p:ph type="title"/>
          </p:nvPr>
        </p:nvSpPr>
        <p:spPr>
          <a:xfrm>
            <a:off x="524311" y="28200"/>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Spent Solvents</a:t>
            </a:r>
            <a:endParaRPr lang="en-US" dirty="0"/>
          </a:p>
        </p:txBody>
      </p:sp>
      <p:sp>
        <p:nvSpPr>
          <p:cNvPr id="3" name="Text Placeholder 2">
            <a:extLst>
              <a:ext uri="{FF2B5EF4-FFF2-40B4-BE49-F238E27FC236}">
                <a16:creationId xmlns:a16="http://schemas.microsoft.com/office/drawing/2014/main" id="{32F392E2-84EF-9057-41DF-E6EC4A2060D1}"/>
              </a:ext>
            </a:extLst>
          </p:cNvPr>
          <p:cNvSpPr>
            <a:spLocks noGrp="1"/>
          </p:cNvSpPr>
          <p:nvPr>
            <p:ph type="body" idx="1"/>
          </p:nvPr>
        </p:nvSpPr>
        <p:spPr>
          <a:xfrm>
            <a:off x="99089" y="600900"/>
            <a:ext cx="5540189" cy="667246"/>
          </a:xfrm>
        </p:spPr>
        <p:txBody>
          <a:bodyPr/>
          <a:lstStyle/>
          <a:p>
            <a:pPr marL="109728" marR="0" lvl="0" indent="0" algn="ctr"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2800" b="0" i="0" u="none" strike="noStrike" kern="1200" cap="none" spc="0" normalizeH="0" baseline="0" noProof="0" dirty="0">
                <a:ln>
                  <a:noFill/>
                </a:ln>
                <a:solidFill>
                  <a:srgbClr val="00B050"/>
                </a:solidFill>
                <a:effectLst/>
                <a:uLnTx/>
                <a:uFillTx/>
                <a:latin typeface="Lucida Sans Unicode"/>
                <a:ea typeface="+mn-ea"/>
                <a:cs typeface="+mn-cs"/>
              </a:rPr>
              <a:t>F003/F005 Still Bottoms</a:t>
            </a:r>
          </a:p>
          <a:p>
            <a:pPr marL="114300" indent="0">
              <a:buNone/>
            </a:pPr>
            <a:endParaRPr lang="en-US" dirty="0"/>
          </a:p>
        </p:txBody>
      </p:sp>
      <p:sp>
        <p:nvSpPr>
          <p:cNvPr id="5" name="TextBox 4">
            <a:extLst>
              <a:ext uri="{FF2B5EF4-FFF2-40B4-BE49-F238E27FC236}">
                <a16:creationId xmlns:a16="http://schemas.microsoft.com/office/drawing/2014/main" id="{85006C55-E04C-FF9C-AB8F-365A91A954A3}"/>
              </a:ext>
            </a:extLst>
          </p:cNvPr>
          <p:cNvSpPr txBox="1"/>
          <p:nvPr/>
        </p:nvSpPr>
        <p:spPr>
          <a:xfrm>
            <a:off x="5306189" y="1268146"/>
            <a:ext cx="2382780" cy="3139321"/>
          </a:xfrm>
          <a:prstGeom prst="rect">
            <a:avLst/>
          </a:prstGeom>
          <a:noFill/>
        </p:spPr>
        <p:txBody>
          <a:bodyPr wrap="square">
            <a:spAutoFit/>
          </a:bodyPr>
          <a:lstStyle/>
          <a:p>
            <a:pPr marL="0" marR="0" lvl="1"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Arial" pitchFamily="34" charset="0"/>
              </a:rPr>
              <a:t>If the flashpoint is &lt;140 °F, then the still bottoms would be F003/F005 hazardous waste.</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Unicode"/>
              <a:ea typeface="+mn-ea"/>
              <a:cs typeface="Arial" pitchFamily="34" charset="0"/>
            </a:endParaRPr>
          </a:p>
          <a:p>
            <a:pPr marL="0" marR="0" lvl="1"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Lucida Sans Unicode"/>
                <a:ea typeface="+mn-ea"/>
                <a:cs typeface="Arial" pitchFamily="34" charset="0"/>
              </a:rPr>
              <a:t>The still bottoms are F005 hazardous waste if the flashpoint is ≥140 °F.</a:t>
            </a:r>
          </a:p>
        </p:txBody>
      </p:sp>
      <p:pic>
        <p:nvPicPr>
          <p:cNvPr id="6" name="Picture 5">
            <a:extLst>
              <a:ext uri="{FF2B5EF4-FFF2-40B4-BE49-F238E27FC236}">
                <a16:creationId xmlns:a16="http://schemas.microsoft.com/office/drawing/2014/main" id="{83DA538C-9CF0-207C-6156-A3562904BADA}"/>
              </a:ext>
            </a:extLst>
          </p:cNvPr>
          <p:cNvPicPr>
            <a:picLocks noChangeAspect="1"/>
          </p:cNvPicPr>
          <p:nvPr/>
        </p:nvPicPr>
        <p:blipFill>
          <a:blip r:embed="rId3"/>
          <a:stretch>
            <a:fillRect/>
          </a:stretch>
        </p:blipFill>
        <p:spPr>
          <a:xfrm>
            <a:off x="1080739" y="1370688"/>
            <a:ext cx="3888249" cy="2934236"/>
          </a:xfrm>
          <a:prstGeom prst="rect">
            <a:avLst/>
          </a:prstGeom>
        </p:spPr>
      </p:pic>
    </p:spTree>
    <p:extLst>
      <p:ext uri="{BB962C8B-B14F-4D97-AF65-F5344CB8AC3E}">
        <p14:creationId xmlns:p14="http://schemas.microsoft.com/office/powerpoint/2010/main" val="4072521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DA293-14A5-8A5B-8CB2-89ACF61C13A8}"/>
              </a:ext>
            </a:extLst>
          </p:cNvPr>
          <p:cNvSpPr>
            <a:spLocks noGrp="1"/>
          </p:cNvSpPr>
          <p:nvPr>
            <p:ph type="title"/>
          </p:nvPr>
        </p:nvSpPr>
        <p:spPr>
          <a:xfrm>
            <a:off x="524312" y="77701"/>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Spent Solvents</a:t>
            </a:r>
            <a:endParaRPr lang="en-US" dirty="0"/>
          </a:p>
        </p:txBody>
      </p:sp>
      <p:sp>
        <p:nvSpPr>
          <p:cNvPr id="3" name="Text Placeholder 2">
            <a:extLst>
              <a:ext uri="{FF2B5EF4-FFF2-40B4-BE49-F238E27FC236}">
                <a16:creationId xmlns:a16="http://schemas.microsoft.com/office/drawing/2014/main" id="{B73AEA02-ED46-F840-9CC2-7C2CDFA43AB1}"/>
              </a:ext>
            </a:extLst>
          </p:cNvPr>
          <p:cNvSpPr>
            <a:spLocks noGrp="1"/>
          </p:cNvSpPr>
          <p:nvPr>
            <p:ph type="body" idx="1"/>
          </p:nvPr>
        </p:nvSpPr>
        <p:spPr>
          <a:xfrm>
            <a:off x="179647" y="697745"/>
            <a:ext cx="8520600" cy="572700"/>
          </a:xfrm>
        </p:spPr>
        <p:txBody>
          <a:bodyPr/>
          <a:lstStyle/>
          <a:p>
            <a:pPr marL="109728" marR="0" lvl="0" indent="0" algn="ctr"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2700" b="0" i="0" u="none" strike="noStrike" kern="1200" cap="none" spc="0" normalizeH="0" baseline="0" noProof="0" dirty="0">
                <a:ln>
                  <a:noFill/>
                </a:ln>
                <a:solidFill>
                  <a:srgbClr val="00B050"/>
                </a:solidFill>
                <a:effectLst/>
                <a:uLnTx/>
                <a:uFillTx/>
                <a:latin typeface="Lucida Sans Unicode"/>
                <a:ea typeface="+mn-ea"/>
                <a:cs typeface="+mn-cs"/>
              </a:rPr>
              <a:t>F002 Waste Paint Chips</a:t>
            </a:r>
          </a:p>
          <a:p>
            <a:endParaRPr lang="en-US" dirty="0"/>
          </a:p>
        </p:txBody>
      </p:sp>
      <p:pic>
        <p:nvPicPr>
          <p:cNvPr id="4" name="Picture 3">
            <a:extLst>
              <a:ext uri="{FF2B5EF4-FFF2-40B4-BE49-F238E27FC236}">
                <a16:creationId xmlns:a16="http://schemas.microsoft.com/office/drawing/2014/main" id="{414B4F6D-F424-4B73-59BF-F12F97CE55AD}"/>
              </a:ext>
            </a:extLst>
          </p:cNvPr>
          <p:cNvPicPr>
            <a:picLocks noChangeAspect="1"/>
          </p:cNvPicPr>
          <p:nvPr/>
        </p:nvPicPr>
        <p:blipFill>
          <a:blip r:embed="rId3"/>
          <a:stretch>
            <a:fillRect/>
          </a:stretch>
        </p:blipFill>
        <p:spPr>
          <a:xfrm>
            <a:off x="2509594" y="1291323"/>
            <a:ext cx="4793129" cy="3203881"/>
          </a:xfrm>
          <a:prstGeom prst="rect">
            <a:avLst/>
          </a:prstGeom>
        </p:spPr>
      </p:pic>
    </p:spTree>
    <p:extLst>
      <p:ext uri="{BB962C8B-B14F-4D97-AF65-F5344CB8AC3E}">
        <p14:creationId xmlns:p14="http://schemas.microsoft.com/office/powerpoint/2010/main" val="36515862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D4A21E-A35F-ACDF-5D60-491595A03681}"/>
              </a:ext>
            </a:extLst>
          </p:cNvPr>
          <p:cNvPicPr>
            <a:picLocks noChangeAspect="1"/>
          </p:cNvPicPr>
          <p:nvPr/>
        </p:nvPicPr>
        <p:blipFill>
          <a:blip r:embed="rId3"/>
          <a:stretch>
            <a:fillRect/>
          </a:stretch>
        </p:blipFill>
        <p:spPr>
          <a:xfrm>
            <a:off x="4918979" y="1434405"/>
            <a:ext cx="2981202" cy="2249619"/>
          </a:xfrm>
          <a:prstGeom prst="rect">
            <a:avLst/>
          </a:prstGeom>
        </p:spPr>
      </p:pic>
      <p:sp>
        <p:nvSpPr>
          <p:cNvPr id="2" name="Title 1">
            <a:extLst>
              <a:ext uri="{FF2B5EF4-FFF2-40B4-BE49-F238E27FC236}">
                <a16:creationId xmlns:a16="http://schemas.microsoft.com/office/drawing/2014/main" id="{8C712498-8792-9833-FD28-7D7DBBB3873B}"/>
              </a:ext>
            </a:extLst>
          </p:cNvPr>
          <p:cNvSpPr>
            <a:spLocks noGrp="1"/>
          </p:cNvSpPr>
          <p:nvPr>
            <p:ph type="title"/>
          </p:nvPr>
        </p:nvSpPr>
        <p:spPr>
          <a:xfrm>
            <a:off x="530985" y="28200"/>
            <a:ext cx="8520600" cy="1195531"/>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Spent Solvents</a:t>
            </a:r>
            <a:endParaRPr lang="en-US" dirty="0"/>
          </a:p>
        </p:txBody>
      </p:sp>
      <p:sp>
        <p:nvSpPr>
          <p:cNvPr id="3" name="Text Placeholder 2">
            <a:extLst>
              <a:ext uri="{FF2B5EF4-FFF2-40B4-BE49-F238E27FC236}">
                <a16:creationId xmlns:a16="http://schemas.microsoft.com/office/drawing/2014/main" id="{5C477F03-F8A6-9A37-D748-39DEFB7E590D}"/>
              </a:ext>
            </a:extLst>
          </p:cNvPr>
          <p:cNvSpPr>
            <a:spLocks noGrp="1"/>
          </p:cNvSpPr>
          <p:nvPr>
            <p:ph type="body" idx="1"/>
          </p:nvPr>
        </p:nvSpPr>
        <p:spPr>
          <a:xfrm>
            <a:off x="623400" y="711732"/>
            <a:ext cx="8520600" cy="3416400"/>
          </a:xfrm>
        </p:spPr>
        <p:txBody>
          <a:bodyPr/>
          <a:lstStyle/>
          <a:p>
            <a:pPr marL="109728" marR="0" lvl="0" indent="0" algn="ctr"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2700" b="0" i="0" u="none" strike="noStrike" kern="1200" cap="none" spc="0" normalizeH="0" baseline="0" noProof="0" dirty="0">
                <a:ln>
                  <a:noFill/>
                </a:ln>
                <a:solidFill>
                  <a:srgbClr val="00B050"/>
                </a:solidFill>
                <a:effectLst/>
                <a:uLnTx/>
                <a:uFillTx/>
                <a:latin typeface="Lucida Sans Unicode"/>
                <a:ea typeface="+mn-ea"/>
                <a:cs typeface="+mn-cs"/>
              </a:rPr>
              <a:t>Are these paint chips hazardous waste?</a:t>
            </a:r>
          </a:p>
          <a:p>
            <a:endParaRPr lang="en-US" dirty="0"/>
          </a:p>
        </p:txBody>
      </p:sp>
      <p:pic>
        <p:nvPicPr>
          <p:cNvPr id="4" name="Picture 3">
            <a:extLst>
              <a:ext uri="{FF2B5EF4-FFF2-40B4-BE49-F238E27FC236}">
                <a16:creationId xmlns:a16="http://schemas.microsoft.com/office/drawing/2014/main" id="{4C690C72-4E4F-5561-9450-9348D0F7FD27}"/>
              </a:ext>
            </a:extLst>
          </p:cNvPr>
          <p:cNvPicPr>
            <a:picLocks noChangeAspect="1"/>
          </p:cNvPicPr>
          <p:nvPr/>
        </p:nvPicPr>
        <p:blipFill>
          <a:blip r:embed="rId4"/>
          <a:stretch>
            <a:fillRect/>
          </a:stretch>
        </p:blipFill>
        <p:spPr>
          <a:xfrm>
            <a:off x="530985" y="1237227"/>
            <a:ext cx="3584731" cy="2696037"/>
          </a:xfrm>
          <a:prstGeom prst="rect">
            <a:avLst/>
          </a:prstGeom>
        </p:spPr>
      </p:pic>
      <p:pic>
        <p:nvPicPr>
          <p:cNvPr id="5" name="Picture 4">
            <a:extLst>
              <a:ext uri="{FF2B5EF4-FFF2-40B4-BE49-F238E27FC236}">
                <a16:creationId xmlns:a16="http://schemas.microsoft.com/office/drawing/2014/main" id="{9E287D39-C8EE-067D-CEE1-77ACA13C4572}"/>
              </a:ext>
            </a:extLst>
          </p:cNvPr>
          <p:cNvPicPr>
            <a:picLocks noChangeAspect="1"/>
          </p:cNvPicPr>
          <p:nvPr/>
        </p:nvPicPr>
        <p:blipFill>
          <a:blip r:embed="rId5"/>
          <a:stretch>
            <a:fillRect/>
          </a:stretch>
        </p:blipFill>
        <p:spPr>
          <a:xfrm>
            <a:off x="3016852" y="2670047"/>
            <a:ext cx="2489877" cy="1872552"/>
          </a:xfrm>
          <a:prstGeom prst="rect">
            <a:avLst/>
          </a:prstGeom>
        </p:spPr>
      </p:pic>
    </p:spTree>
    <p:extLst>
      <p:ext uri="{BB962C8B-B14F-4D97-AF65-F5344CB8AC3E}">
        <p14:creationId xmlns:p14="http://schemas.microsoft.com/office/powerpoint/2010/main" val="1676568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ED12B-D15A-8913-5684-B2D8FB49EA8B}"/>
              </a:ext>
            </a:extLst>
          </p:cNvPr>
          <p:cNvSpPr>
            <a:spLocks noGrp="1"/>
          </p:cNvSpPr>
          <p:nvPr>
            <p:ph type="title"/>
          </p:nvPr>
        </p:nvSpPr>
        <p:spPr>
          <a:xfrm>
            <a:off x="491910" y="88691"/>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Spent Solvents</a:t>
            </a:r>
            <a:endParaRPr lang="en-US" dirty="0"/>
          </a:p>
        </p:txBody>
      </p:sp>
      <p:pic>
        <p:nvPicPr>
          <p:cNvPr id="6" name="Picture 5">
            <a:extLst>
              <a:ext uri="{FF2B5EF4-FFF2-40B4-BE49-F238E27FC236}">
                <a16:creationId xmlns:a16="http://schemas.microsoft.com/office/drawing/2014/main" id="{C21E6758-A3AE-F207-A0EB-FA2B5C0E1EA0}"/>
              </a:ext>
            </a:extLst>
          </p:cNvPr>
          <p:cNvPicPr>
            <a:picLocks noChangeAspect="1"/>
          </p:cNvPicPr>
          <p:nvPr/>
        </p:nvPicPr>
        <p:blipFill>
          <a:blip r:embed="rId3"/>
          <a:stretch>
            <a:fillRect/>
          </a:stretch>
        </p:blipFill>
        <p:spPr>
          <a:xfrm>
            <a:off x="680795" y="747537"/>
            <a:ext cx="2936001" cy="3793685"/>
          </a:xfrm>
          <a:prstGeom prst="rect">
            <a:avLst/>
          </a:prstGeom>
        </p:spPr>
      </p:pic>
      <p:pic>
        <p:nvPicPr>
          <p:cNvPr id="7" name="Picture 6">
            <a:extLst>
              <a:ext uri="{FF2B5EF4-FFF2-40B4-BE49-F238E27FC236}">
                <a16:creationId xmlns:a16="http://schemas.microsoft.com/office/drawing/2014/main" id="{582F2DDD-B6FA-A19A-98C8-A064D36EDECD}"/>
              </a:ext>
            </a:extLst>
          </p:cNvPr>
          <p:cNvPicPr>
            <a:picLocks noChangeAspect="1"/>
          </p:cNvPicPr>
          <p:nvPr/>
        </p:nvPicPr>
        <p:blipFill>
          <a:blip r:embed="rId4"/>
          <a:stretch>
            <a:fillRect/>
          </a:stretch>
        </p:blipFill>
        <p:spPr>
          <a:xfrm>
            <a:off x="798396" y="2295238"/>
            <a:ext cx="5722544" cy="1424296"/>
          </a:xfrm>
          <a:prstGeom prst="rect">
            <a:avLst/>
          </a:prstGeom>
        </p:spPr>
      </p:pic>
      <p:sp>
        <p:nvSpPr>
          <p:cNvPr id="9" name="TextBox 8">
            <a:extLst>
              <a:ext uri="{FF2B5EF4-FFF2-40B4-BE49-F238E27FC236}">
                <a16:creationId xmlns:a16="http://schemas.microsoft.com/office/drawing/2014/main" id="{882BBF88-F31F-DA84-5E64-1BA2EC7A76C1}"/>
              </a:ext>
            </a:extLst>
          </p:cNvPr>
          <p:cNvSpPr txBox="1"/>
          <p:nvPr/>
        </p:nvSpPr>
        <p:spPr>
          <a:xfrm>
            <a:off x="3974637" y="1254412"/>
            <a:ext cx="4572000" cy="861774"/>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B050"/>
                </a:solidFill>
                <a:effectLst/>
                <a:uLnTx/>
                <a:uFillTx/>
                <a:latin typeface="Lucida Sans Unicode"/>
                <a:ea typeface="+mn-ea"/>
                <a:cs typeface="Arial" pitchFamily="34" charset="0"/>
              </a:rPr>
              <a:t>The paint chips are F002 hazardous waste.</a:t>
            </a:r>
          </a:p>
        </p:txBody>
      </p:sp>
    </p:spTree>
    <p:extLst>
      <p:ext uri="{BB962C8B-B14F-4D97-AF65-F5344CB8AC3E}">
        <p14:creationId xmlns:p14="http://schemas.microsoft.com/office/powerpoint/2010/main" val="8639910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52CF0-E317-8A03-0446-361E8F03EEC8}"/>
              </a:ext>
            </a:extLst>
          </p:cNvPr>
          <p:cNvSpPr>
            <a:spLocks noGrp="1"/>
          </p:cNvSpPr>
          <p:nvPr>
            <p:ph type="title"/>
          </p:nvPr>
        </p:nvSpPr>
        <p:spPr>
          <a:xfrm>
            <a:off x="517637" y="77701"/>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Solvent Contaminated Rags</a:t>
            </a:r>
            <a:endParaRPr lang="en-US" dirty="0"/>
          </a:p>
        </p:txBody>
      </p:sp>
      <p:sp>
        <p:nvSpPr>
          <p:cNvPr id="3" name="Text Placeholder 2">
            <a:extLst>
              <a:ext uri="{FF2B5EF4-FFF2-40B4-BE49-F238E27FC236}">
                <a16:creationId xmlns:a16="http://schemas.microsoft.com/office/drawing/2014/main" id="{0441CC79-C25D-286E-A0D6-42CF7101A6E2}"/>
              </a:ext>
            </a:extLst>
          </p:cNvPr>
          <p:cNvSpPr>
            <a:spLocks noGrp="1"/>
          </p:cNvSpPr>
          <p:nvPr>
            <p:ph type="body" idx="1"/>
          </p:nvPr>
        </p:nvSpPr>
        <p:spPr>
          <a:xfrm>
            <a:off x="623400" y="778477"/>
            <a:ext cx="7385943" cy="1364022"/>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Lacquer thinner used for cleanup often contains toluene and/or MEK resulting in F005 rags</a:t>
            </a:r>
          </a:p>
          <a:p>
            <a:endParaRPr lang="en-US" dirty="0"/>
          </a:p>
        </p:txBody>
      </p:sp>
      <p:sp>
        <p:nvSpPr>
          <p:cNvPr id="4" name="TextBox 3">
            <a:extLst>
              <a:ext uri="{FF2B5EF4-FFF2-40B4-BE49-F238E27FC236}">
                <a16:creationId xmlns:a16="http://schemas.microsoft.com/office/drawing/2014/main" id="{B221BE5F-C7EE-4B47-4292-844FDE76405A}"/>
              </a:ext>
            </a:extLst>
          </p:cNvPr>
          <p:cNvSpPr txBox="1"/>
          <p:nvPr/>
        </p:nvSpPr>
        <p:spPr>
          <a:xfrm>
            <a:off x="676344" y="2335799"/>
            <a:ext cx="3352800" cy="2246769"/>
          </a:xfrm>
          <a:prstGeom prst="rect">
            <a:avLst/>
          </a:prstGeom>
          <a:noFill/>
        </p:spPr>
        <p:txBody>
          <a:bodyPr wrap="square" rtlCol="0">
            <a:spAutoFit/>
          </a:bodyPr>
          <a:lstStyle/>
          <a:p>
            <a:pPr>
              <a:buClrTx/>
              <a:buFontTx/>
              <a:buNone/>
            </a:pPr>
            <a:r>
              <a:rPr lang="en-US" sz="2400" kern="1200" dirty="0">
                <a:solidFill>
                  <a:srgbClr val="00B050"/>
                </a:solidFill>
                <a:latin typeface="Lucida Sans Unicode"/>
                <a:ea typeface="+mn-ea"/>
                <a:cs typeface="+mn-cs"/>
              </a:rPr>
              <a:t>Note:</a:t>
            </a:r>
          </a:p>
          <a:p>
            <a:pPr>
              <a:buClrTx/>
              <a:buFontTx/>
              <a:buNone/>
            </a:pPr>
            <a:r>
              <a:rPr lang="en-US" sz="2400" kern="1200" dirty="0">
                <a:solidFill>
                  <a:prstClr val="black"/>
                </a:solidFill>
                <a:latin typeface="Lucida Sans Unicode"/>
                <a:ea typeface="+mn-ea"/>
                <a:cs typeface="+mn-cs"/>
              </a:rPr>
              <a:t>The Excluded Solvent Contaminated Wipe Rule impacts this waste stream. </a:t>
            </a:r>
          </a:p>
          <a:p>
            <a:pPr>
              <a:buClrTx/>
              <a:buFontTx/>
              <a:buNone/>
            </a:pPr>
            <a:endParaRPr lang="en-US" sz="2000" kern="1200" dirty="0">
              <a:solidFill>
                <a:prstClr val="black"/>
              </a:solidFill>
              <a:latin typeface="Lucida Sans Unicode"/>
              <a:ea typeface="+mn-ea"/>
              <a:cs typeface="+mn-cs"/>
            </a:endParaRPr>
          </a:p>
        </p:txBody>
      </p:sp>
      <p:pic>
        <p:nvPicPr>
          <p:cNvPr id="5" name="Picture 4">
            <a:extLst>
              <a:ext uri="{FF2B5EF4-FFF2-40B4-BE49-F238E27FC236}">
                <a16:creationId xmlns:a16="http://schemas.microsoft.com/office/drawing/2014/main" id="{67B3D0CD-D184-8885-9E4A-752D19448998}"/>
              </a:ext>
            </a:extLst>
          </p:cNvPr>
          <p:cNvPicPr>
            <a:picLocks noChangeAspect="1"/>
          </p:cNvPicPr>
          <p:nvPr/>
        </p:nvPicPr>
        <p:blipFill>
          <a:blip r:embed="rId3"/>
          <a:stretch>
            <a:fillRect/>
          </a:stretch>
        </p:blipFill>
        <p:spPr>
          <a:xfrm>
            <a:off x="4572000" y="1704299"/>
            <a:ext cx="3675977" cy="2763243"/>
          </a:xfrm>
          <a:prstGeom prst="rect">
            <a:avLst/>
          </a:prstGeom>
        </p:spPr>
      </p:pic>
    </p:spTree>
    <p:extLst>
      <p:ext uri="{BB962C8B-B14F-4D97-AF65-F5344CB8AC3E}">
        <p14:creationId xmlns:p14="http://schemas.microsoft.com/office/powerpoint/2010/main" val="2369669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571500" y="134471"/>
            <a:ext cx="8572500" cy="5395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40 CFR 261.2 Definition of Solid Waste</a:t>
            </a:r>
            <a:br>
              <a:rPr lang="en-US" dirty="0"/>
            </a:br>
            <a:endParaRPr dirty="0"/>
          </a:p>
        </p:txBody>
      </p:sp>
      <p:sp>
        <p:nvSpPr>
          <p:cNvPr id="97" name="Google Shape;97;p19"/>
          <p:cNvSpPr txBox="1">
            <a:spLocks noGrp="1"/>
          </p:cNvSpPr>
          <p:nvPr>
            <p:ph type="body" idx="1"/>
          </p:nvPr>
        </p:nvSpPr>
        <p:spPr>
          <a:xfrm>
            <a:off x="413937" y="950000"/>
            <a:ext cx="5582813" cy="3416400"/>
          </a:xfrm>
          <a:prstGeom prst="rect">
            <a:avLst/>
          </a:prstGeom>
        </p:spPr>
        <p:txBody>
          <a:bodyPr spcFirstLastPara="1" wrap="square" lIns="91425" tIns="91425" rIns="91425" bIns="91425" anchor="t" anchorCtr="0">
            <a:noAutofit/>
          </a:bodyPr>
          <a:lstStyle/>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A solid waste is any </a:t>
            </a:r>
            <a:r>
              <a:rPr kumimoji="0" lang="en-US" sz="2700" b="0" i="0" u="sng" strike="noStrike" kern="1200" cap="none" spc="0" normalizeH="0" baseline="0" noProof="0" dirty="0">
                <a:ln>
                  <a:noFill/>
                </a:ln>
                <a:solidFill>
                  <a:prstClr val="black"/>
                </a:solidFill>
                <a:effectLst/>
                <a:uLnTx/>
                <a:uFillTx/>
                <a:latin typeface="Lucida Sans Unicode"/>
                <a:ea typeface="+mn-ea"/>
                <a:cs typeface="+mn-cs"/>
              </a:rPr>
              <a:t>discarded material</a:t>
            </a: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 that is not excluded:</a:t>
            </a:r>
          </a:p>
          <a:p>
            <a:pPr marL="621792" marR="0" lvl="1" indent="-228600" algn="l" defTabSz="914400" rtl="0" eaLnBrk="1" fontAlgn="auto" latinLnBrk="0" hangingPunct="1">
              <a:lnSpc>
                <a:spcPct val="100000"/>
              </a:lnSpc>
              <a:spcBef>
                <a:spcPts val="324"/>
              </a:spcBef>
              <a:spcAft>
                <a:spcPts val="0"/>
              </a:spcAft>
              <a:buClr>
                <a:srgbClr val="2DA2BF"/>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under §261.4(a)</a:t>
            </a:r>
          </a:p>
          <a:p>
            <a:pPr marL="621792" marR="0" lvl="1" indent="-228600" algn="l" defTabSz="914400" rtl="0" eaLnBrk="1" fontAlgn="auto" latinLnBrk="0" hangingPunct="1">
              <a:lnSpc>
                <a:spcPct val="100000"/>
              </a:lnSpc>
              <a:spcBef>
                <a:spcPts val="324"/>
              </a:spcBef>
              <a:spcAft>
                <a:spcPts val="0"/>
              </a:spcAft>
              <a:buClr>
                <a:srgbClr val="2DA2BF"/>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by a variance granted under §§260.30 and 260.31</a:t>
            </a:r>
          </a:p>
          <a:p>
            <a:pPr marL="621792" marR="0" lvl="1" indent="-228600" algn="l" defTabSz="914400" rtl="0" eaLnBrk="1" fontAlgn="auto" latinLnBrk="0" hangingPunct="1">
              <a:lnSpc>
                <a:spcPct val="100000"/>
              </a:lnSpc>
              <a:spcBef>
                <a:spcPts val="324"/>
              </a:spcBef>
              <a:spcAft>
                <a:spcPts val="0"/>
              </a:spcAft>
              <a:buClr>
                <a:srgbClr val="2DA2BF"/>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by a non-waste determination under §§260.30 and 260.34.</a:t>
            </a:r>
          </a:p>
          <a:p>
            <a:pPr marL="0" lvl="0" indent="0" algn="l" rtl="0">
              <a:spcBef>
                <a:spcPts val="0"/>
              </a:spcBef>
              <a:spcAft>
                <a:spcPts val="1600"/>
              </a:spcAft>
              <a:buNone/>
            </a:pPr>
            <a:endParaRPr dirty="0"/>
          </a:p>
        </p:txBody>
      </p:sp>
      <p:pic>
        <p:nvPicPr>
          <p:cNvPr id="2" name="Picture 1">
            <a:extLst>
              <a:ext uri="{FF2B5EF4-FFF2-40B4-BE49-F238E27FC236}">
                <a16:creationId xmlns:a16="http://schemas.microsoft.com/office/drawing/2014/main" id="{A3AE9E6E-268A-391D-4F0F-988CC5C23404}"/>
              </a:ext>
            </a:extLst>
          </p:cNvPr>
          <p:cNvPicPr>
            <a:picLocks noChangeAspect="1"/>
          </p:cNvPicPr>
          <p:nvPr/>
        </p:nvPicPr>
        <p:blipFill>
          <a:blip r:embed="rId3"/>
          <a:stretch>
            <a:fillRect/>
          </a:stretch>
        </p:blipFill>
        <p:spPr>
          <a:xfrm>
            <a:off x="6319038" y="1290854"/>
            <a:ext cx="2284625" cy="273469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49E54-92CB-F8A4-7094-180072F58D00}"/>
              </a:ext>
            </a:extLst>
          </p:cNvPr>
          <p:cNvSpPr>
            <a:spLocks noGrp="1"/>
          </p:cNvSpPr>
          <p:nvPr>
            <p:ph type="title"/>
          </p:nvPr>
        </p:nvSpPr>
        <p:spPr>
          <a:xfrm>
            <a:off x="497613" y="84376"/>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Plating Waste</a:t>
            </a:r>
            <a:endParaRPr lang="en-US" dirty="0"/>
          </a:p>
        </p:txBody>
      </p:sp>
      <p:sp>
        <p:nvSpPr>
          <p:cNvPr id="3" name="Text Placeholder 2">
            <a:extLst>
              <a:ext uri="{FF2B5EF4-FFF2-40B4-BE49-F238E27FC236}">
                <a16:creationId xmlns:a16="http://schemas.microsoft.com/office/drawing/2014/main" id="{9695ED0E-36EF-98B3-A913-3B746CF65955}"/>
              </a:ext>
            </a:extLst>
          </p:cNvPr>
          <p:cNvSpPr>
            <a:spLocks noGrp="1"/>
          </p:cNvSpPr>
          <p:nvPr>
            <p:ph type="body" idx="1"/>
          </p:nvPr>
        </p:nvSpPr>
        <p:spPr>
          <a:xfrm>
            <a:off x="884732" y="1016687"/>
            <a:ext cx="2692775" cy="3416400"/>
          </a:xfrm>
        </p:spPr>
        <p:txBody>
          <a:bodyPr/>
          <a:lstStyle/>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2700" b="0" i="0" u="none" strike="noStrike" kern="1200" cap="none" spc="0" normalizeH="0" baseline="0" noProof="0" dirty="0">
                <a:ln>
                  <a:noFill/>
                </a:ln>
                <a:solidFill>
                  <a:srgbClr val="00B050"/>
                </a:solidFill>
                <a:effectLst/>
                <a:uLnTx/>
                <a:uFillTx/>
                <a:latin typeface="Lucida Sans Unicode"/>
                <a:ea typeface="+mn-ea"/>
                <a:cs typeface="+mn-cs"/>
              </a:rPr>
              <a:t>F006:  Wastewater treatment sludges from electroplating operations</a:t>
            </a:r>
          </a:p>
          <a:p>
            <a:endParaRPr lang="en-US" dirty="0"/>
          </a:p>
        </p:txBody>
      </p:sp>
      <p:pic>
        <p:nvPicPr>
          <p:cNvPr id="4" name="Picture 3">
            <a:extLst>
              <a:ext uri="{FF2B5EF4-FFF2-40B4-BE49-F238E27FC236}">
                <a16:creationId xmlns:a16="http://schemas.microsoft.com/office/drawing/2014/main" id="{BC160E2F-B81B-FD98-5A78-0DC0583701B6}"/>
              </a:ext>
            </a:extLst>
          </p:cNvPr>
          <p:cNvPicPr>
            <a:picLocks noChangeAspect="1"/>
          </p:cNvPicPr>
          <p:nvPr/>
        </p:nvPicPr>
        <p:blipFill>
          <a:blip r:embed="rId3"/>
          <a:stretch>
            <a:fillRect/>
          </a:stretch>
        </p:blipFill>
        <p:spPr>
          <a:xfrm>
            <a:off x="3887700" y="738430"/>
            <a:ext cx="4025035" cy="3694657"/>
          </a:xfrm>
          <a:prstGeom prst="rect">
            <a:avLst/>
          </a:prstGeom>
        </p:spPr>
      </p:pic>
    </p:spTree>
    <p:extLst>
      <p:ext uri="{BB962C8B-B14F-4D97-AF65-F5344CB8AC3E}">
        <p14:creationId xmlns:p14="http://schemas.microsoft.com/office/powerpoint/2010/main" val="3909263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0DD2-3A7A-EFE9-DEFD-6B358DFD4A22}"/>
              </a:ext>
            </a:extLst>
          </p:cNvPr>
          <p:cNvSpPr>
            <a:spLocks noGrp="1"/>
          </p:cNvSpPr>
          <p:nvPr>
            <p:ph type="title"/>
          </p:nvPr>
        </p:nvSpPr>
        <p:spPr>
          <a:xfrm>
            <a:off x="437543" y="97724"/>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F-List:  Plating Waste</a:t>
            </a:r>
            <a:endParaRPr lang="en-US" dirty="0"/>
          </a:p>
        </p:txBody>
      </p:sp>
      <p:sp>
        <p:nvSpPr>
          <p:cNvPr id="3" name="Text Placeholder 2">
            <a:extLst>
              <a:ext uri="{FF2B5EF4-FFF2-40B4-BE49-F238E27FC236}">
                <a16:creationId xmlns:a16="http://schemas.microsoft.com/office/drawing/2014/main" id="{C355527D-760A-D23E-911C-8FA36D774C6A}"/>
              </a:ext>
            </a:extLst>
          </p:cNvPr>
          <p:cNvSpPr>
            <a:spLocks noGrp="1"/>
          </p:cNvSpPr>
          <p:nvPr>
            <p:ph type="body" idx="1"/>
          </p:nvPr>
        </p:nvSpPr>
        <p:spPr>
          <a:xfrm>
            <a:off x="5623592" y="1072084"/>
            <a:ext cx="2612682" cy="3416400"/>
          </a:xfrm>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B050"/>
                </a:solidFill>
                <a:effectLst/>
                <a:uLnTx/>
                <a:uFillTx/>
                <a:latin typeface="Lucida Sans Unicode"/>
                <a:ea typeface="+mn-ea"/>
                <a:cs typeface="Arial" pitchFamily="34" charset="0"/>
              </a:rPr>
              <a:t>F007:</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B050"/>
                </a:solidFill>
                <a:effectLst/>
                <a:uLnTx/>
                <a:uFillTx/>
                <a:latin typeface="Lucida Sans Unicode"/>
                <a:ea typeface="+mn-ea"/>
                <a:cs typeface="Arial" pitchFamily="34" charset="0"/>
              </a:rPr>
              <a:t>Spent cyanide plating bath solutions from electroplating operations</a:t>
            </a:r>
          </a:p>
          <a:p>
            <a:endParaRPr lang="en-US" dirty="0"/>
          </a:p>
        </p:txBody>
      </p:sp>
      <p:pic>
        <p:nvPicPr>
          <p:cNvPr id="4" name="Picture 3">
            <a:extLst>
              <a:ext uri="{FF2B5EF4-FFF2-40B4-BE49-F238E27FC236}">
                <a16:creationId xmlns:a16="http://schemas.microsoft.com/office/drawing/2014/main" id="{8671DEFA-CB73-70C0-C3CE-A9A6D43B3529}"/>
              </a:ext>
            </a:extLst>
          </p:cNvPr>
          <p:cNvPicPr>
            <a:picLocks noChangeAspect="1"/>
          </p:cNvPicPr>
          <p:nvPr/>
        </p:nvPicPr>
        <p:blipFill>
          <a:blip r:embed="rId3"/>
          <a:stretch>
            <a:fillRect/>
          </a:stretch>
        </p:blipFill>
        <p:spPr>
          <a:xfrm>
            <a:off x="545081" y="863550"/>
            <a:ext cx="4955007" cy="3207866"/>
          </a:xfrm>
          <a:prstGeom prst="rect">
            <a:avLst/>
          </a:prstGeom>
        </p:spPr>
      </p:pic>
    </p:spTree>
    <p:extLst>
      <p:ext uri="{BB962C8B-B14F-4D97-AF65-F5344CB8AC3E}">
        <p14:creationId xmlns:p14="http://schemas.microsoft.com/office/powerpoint/2010/main" val="1164034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E6E9-CE98-2ECE-E3BD-6DD14327F605}"/>
              </a:ext>
            </a:extLst>
          </p:cNvPr>
          <p:cNvSpPr>
            <a:spLocks noGrp="1"/>
          </p:cNvSpPr>
          <p:nvPr>
            <p:ph type="title"/>
          </p:nvPr>
        </p:nvSpPr>
        <p:spPr/>
        <p:txBody>
          <a:bodyPr/>
          <a:lstStyle/>
          <a:p>
            <a:r>
              <a:rPr lang="en-US" sz="5400" dirty="0"/>
              <a:t>K-Listed Wastes</a:t>
            </a:r>
          </a:p>
        </p:txBody>
      </p:sp>
    </p:spTree>
    <p:extLst>
      <p:ext uri="{BB962C8B-B14F-4D97-AF65-F5344CB8AC3E}">
        <p14:creationId xmlns:p14="http://schemas.microsoft.com/office/powerpoint/2010/main" val="2676841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1157E-6282-C51D-E1F0-17D1A9FBA6B7}"/>
              </a:ext>
            </a:extLst>
          </p:cNvPr>
          <p:cNvSpPr>
            <a:spLocks noGrp="1"/>
          </p:cNvSpPr>
          <p:nvPr>
            <p:ph type="title"/>
          </p:nvPr>
        </p:nvSpPr>
        <p:spPr>
          <a:xfrm>
            <a:off x="551008" y="16998"/>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K-List:  Specific Sources</a:t>
            </a:r>
            <a:endParaRPr lang="en-US" dirty="0"/>
          </a:p>
        </p:txBody>
      </p:sp>
      <p:sp>
        <p:nvSpPr>
          <p:cNvPr id="3" name="Text Placeholder 2">
            <a:extLst>
              <a:ext uri="{FF2B5EF4-FFF2-40B4-BE49-F238E27FC236}">
                <a16:creationId xmlns:a16="http://schemas.microsoft.com/office/drawing/2014/main" id="{F549F511-E934-1B21-A063-E9B4C76DD56E}"/>
              </a:ext>
            </a:extLst>
          </p:cNvPr>
          <p:cNvSpPr>
            <a:spLocks noGrp="1"/>
          </p:cNvSpPr>
          <p:nvPr>
            <p:ph type="body" idx="1"/>
          </p:nvPr>
        </p:nvSpPr>
        <p:spPr>
          <a:xfrm>
            <a:off x="623400" y="589698"/>
            <a:ext cx="8520600" cy="93811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B050"/>
                </a:solidFill>
                <a:effectLst/>
                <a:uLnTx/>
                <a:uFillTx/>
                <a:latin typeface="Lucida Sans Unicode"/>
                <a:ea typeface="+mn-ea"/>
                <a:cs typeface="+mn-cs"/>
              </a:rPr>
              <a:t>This list includes solid wastes from specific sources [261.32]:</a:t>
            </a:r>
          </a:p>
          <a:p>
            <a:endParaRPr lang="en-US" dirty="0"/>
          </a:p>
        </p:txBody>
      </p:sp>
      <p:sp>
        <p:nvSpPr>
          <p:cNvPr id="6" name="Content Placeholder 4">
            <a:extLst>
              <a:ext uri="{FF2B5EF4-FFF2-40B4-BE49-F238E27FC236}">
                <a16:creationId xmlns:a16="http://schemas.microsoft.com/office/drawing/2014/main" id="{E8D394B4-9CD9-1889-47BE-757FD997D2CE}"/>
              </a:ext>
            </a:extLst>
          </p:cNvPr>
          <p:cNvSpPr txBox="1">
            <a:spLocks/>
          </p:cNvSpPr>
          <p:nvPr/>
        </p:nvSpPr>
        <p:spPr>
          <a:xfrm>
            <a:off x="551008" y="1297787"/>
            <a:ext cx="8229600" cy="3721291"/>
          </a:xfrm>
          <a:prstGeom prst="rect">
            <a:avLst/>
          </a:prstGeom>
        </p:spPr>
        <p:txBody>
          <a:bodyPr vert="horz" numCol="2">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Lucida Sans Unicode"/>
                <a:ea typeface="+mn-ea"/>
                <a:cs typeface="+mn-cs"/>
              </a:rPr>
              <a:t>Wood preservation</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Lucida Sans Unicode"/>
                <a:ea typeface="+mn-ea"/>
                <a:cs typeface="+mn-cs"/>
              </a:rPr>
              <a:t>Inorganic Pigments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Lucida Sans Unicode"/>
                <a:ea typeface="+mn-ea"/>
                <a:cs typeface="+mn-cs"/>
              </a:rPr>
              <a:t>Organic chemicals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Lucida Sans Unicode"/>
                <a:ea typeface="+mn-ea"/>
                <a:cs typeface="+mn-cs"/>
              </a:rPr>
              <a:t>Inorganic chemicals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Lucida Sans Unicode"/>
                <a:ea typeface="+mn-ea"/>
                <a:cs typeface="+mn-cs"/>
              </a:rPr>
              <a:t>Pesticides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Lucida Sans Unicode"/>
                <a:ea typeface="+mn-ea"/>
                <a:cs typeface="+mn-cs"/>
              </a:rPr>
              <a:t>Explosives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Lucida Sans Unicode"/>
                <a:ea typeface="+mn-ea"/>
                <a:cs typeface="+mn-cs"/>
              </a:rPr>
              <a:t>Petroleum Refining</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Lucida Sans Unicode"/>
                <a:ea typeface="+mn-ea"/>
                <a:cs typeface="+mn-cs"/>
              </a:rPr>
              <a:t>Iron and Steel</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Lucida Sans Unicode"/>
                <a:ea typeface="+mn-ea"/>
                <a:cs typeface="+mn-cs"/>
              </a:rPr>
              <a:t>Primary Aluminum</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Lucida Sans Unicode"/>
                <a:ea typeface="+mn-ea"/>
                <a:cs typeface="+mn-cs"/>
              </a:rPr>
              <a:t>Secondary Lead</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Lucida Sans Unicode"/>
                <a:ea typeface="+mn-ea"/>
                <a:cs typeface="+mn-cs"/>
              </a:rPr>
              <a:t>Veterinary Pharmaceuticals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Lucida Sans Unicode"/>
                <a:ea typeface="+mn-ea"/>
                <a:cs typeface="+mn-cs"/>
              </a:rPr>
              <a:t>Ink Formulation</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sysClr val="windowText" lastClr="000000"/>
                </a:solidFill>
                <a:effectLst/>
                <a:uLnTx/>
                <a:uFillTx/>
                <a:latin typeface="Lucida Sans Unicode"/>
                <a:ea typeface="+mn-ea"/>
                <a:cs typeface="+mn-cs"/>
              </a:rPr>
              <a:t>Coking</a:t>
            </a: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endParaRPr kumimoji="0" lang="en-US" sz="2700" b="0" i="0" u="none" strike="noStrike" kern="1200" cap="none" spc="0" normalizeH="0" baseline="0" noProof="0" dirty="0">
              <a:ln>
                <a:noFill/>
              </a:ln>
              <a:solidFill>
                <a:sysClr val="windowText" lastClr="000000"/>
              </a:solidFill>
              <a:effectLst/>
              <a:uLnTx/>
              <a:uFillTx/>
              <a:latin typeface="Lucida Sans Unicode"/>
              <a:ea typeface="+mn-ea"/>
              <a:cs typeface="+mn-cs"/>
            </a:endParaRP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endParaRPr kumimoji="0" lang="en-US" sz="2700" b="0" i="0" u="none" strike="noStrike" kern="1200" cap="none" spc="0" normalizeH="0" baseline="0" noProof="0" dirty="0">
              <a:ln>
                <a:noFill/>
              </a:ln>
              <a:solidFill>
                <a:sysClr val="windowText" lastClr="000000"/>
              </a:solidFill>
              <a:effectLst/>
              <a:uLnTx/>
              <a:uFillTx/>
              <a:latin typeface="Lucida Sans Unicode"/>
              <a:ea typeface="+mn-ea"/>
              <a:cs typeface="+mn-cs"/>
            </a:endParaRPr>
          </a:p>
        </p:txBody>
      </p:sp>
    </p:spTree>
    <p:extLst>
      <p:ext uri="{BB962C8B-B14F-4D97-AF65-F5344CB8AC3E}">
        <p14:creationId xmlns:p14="http://schemas.microsoft.com/office/powerpoint/2010/main" val="743855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CB73-33F2-E5BA-0696-19951142352A}"/>
              </a:ext>
            </a:extLst>
          </p:cNvPr>
          <p:cNvSpPr>
            <a:spLocks noGrp="1"/>
          </p:cNvSpPr>
          <p:nvPr>
            <p:ph type="title"/>
          </p:nvPr>
        </p:nvSpPr>
        <p:spPr>
          <a:xfrm>
            <a:off x="530985" y="84376"/>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K-List:  Specific Sources</a:t>
            </a:r>
            <a:endParaRPr lang="en-US" dirty="0"/>
          </a:p>
        </p:txBody>
      </p:sp>
      <p:sp>
        <p:nvSpPr>
          <p:cNvPr id="3" name="Text Placeholder 2">
            <a:extLst>
              <a:ext uri="{FF2B5EF4-FFF2-40B4-BE49-F238E27FC236}">
                <a16:creationId xmlns:a16="http://schemas.microsoft.com/office/drawing/2014/main" id="{CE3E4412-9E99-CC58-1C92-9495A7E23B53}"/>
              </a:ext>
            </a:extLst>
          </p:cNvPr>
          <p:cNvSpPr>
            <a:spLocks noGrp="1"/>
          </p:cNvSpPr>
          <p:nvPr>
            <p:ph type="body" idx="1"/>
          </p:nvPr>
        </p:nvSpPr>
        <p:spPr>
          <a:xfrm>
            <a:off x="5375610" y="958687"/>
            <a:ext cx="3221085" cy="3416400"/>
          </a:xfrm>
        </p:spPr>
        <p:txBody>
          <a:bodyPr/>
          <a:lstStyle/>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2400" b="0" i="0" u="none" strike="noStrike" kern="1200" cap="none" spc="0" normalizeH="0" baseline="0" noProof="0" dirty="0">
                <a:ln>
                  <a:noFill/>
                </a:ln>
                <a:solidFill>
                  <a:srgbClr val="00B050"/>
                </a:solidFill>
                <a:effectLst/>
                <a:uLnTx/>
                <a:uFillTx/>
                <a:latin typeface="Lucida Sans Unicode"/>
                <a:ea typeface="+mn-ea"/>
                <a:cs typeface="+mn-cs"/>
              </a:rPr>
              <a:t>K001:</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2400" b="0" i="0" u="none" strike="noStrike" kern="1200" cap="none" spc="0" normalizeH="0" baseline="0" noProof="0" dirty="0">
                <a:ln>
                  <a:noFill/>
                </a:ln>
                <a:solidFill>
                  <a:srgbClr val="00B050"/>
                </a:solidFill>
                <a:effectLst/>
                <a:uLnTx/>
                <a:uFillTx/>
                <a:latin typeface="Lucida Sans Unicode"/>
                <a:ea typeface="+mn-ea"/>
                <a:cs typeface="+mn-cs"/>
              </a:rPr>
              <a:t>Bottom sediment sludge from the treatment of wastewaters from wood preserving processes that use creosote and/or </a:t>
            </a:r>
            <a:r>
              <a:rPr kumimoji="0" lang="en-US" sz="2400" b="0" i="0" u="none" strike="noStrike" kern="1200" cap="none" spc="0" normalizeH="0" baseline="0" noProof="0" dirty="0" err="1">
                <a:ln>
                  <a:noFill/>
                </a:ln>
                <a:solidFill>
                  <a:srgbClr val="00B050"/>
                </a:solidFill>
                <a:effectLst/>
                <a:uLnTx/>
                <a:uFillTx/>
                <a:latin typeface="Lucida Sans Unicode"/>
                <a:ea typeface="+mn-ea"/>
                <a:cs typeface="+mn-cs"/>
              </a:rPr>
              <a:t>pentachloralphenol</a:t>
            </a:r>
            <a:endParaRPr kumimoji="0" lang="en-US" sz="2400" b="0" i="0" u="none" strike="noStrike" kern="1200" cap="none" spc="0" normalizeH="0" baseline="0" noProof="0" dirty="0">
              <a:ln>
                <a:noFill/>
              </a:ln>
              <a:solidFill>
                <a:srgbClr val="00B050"/>
              </a:solidFill>
              <a:effectLst/>
              <a:uLnTx/>
              <a:uFillTx/>
              <a:latin typeface="Lucida Sans Unicode"/>
              <a:ea typeface="+mn-ea"/>
              <a:cs typeface="+mn-cs"/>
            </a:endParaRPr>
          </a:p>
          <a:p>
            <a:endParaRPr lang="en-US" dirty="0"/>
          </a:p>
        </p:txBody>
      </p:sp>
      <p:pic>
        <p:nvPicPr>
          <p:cNvPr id="4" name="Picture 3">
            <a:extLst>
              <a:ext uri="{FF2B5EF4-FFF2-40B4-BE49-F238E27FC236}">
                <a16:creationId xmlns:a16="http://schemas.microsoft.com/office/drawing/2014/main" id="{1A645CEE-3540-81C9-7815-2619C2E8BAE0}"/>
              </a:ext>
            </a:extLst>
          </p:cNvPr>
          <p:cNvPicPr>
            <a:picLocks noChangeAspect="1"/>
          </p:cNvPicPr>
          <p:nvPr/>
        </p:nvPicPr>
        <p:blipFill>
          <a:blip r:embed="rId3"/>
          <a:stretch>
            <a:fillRect/>
          </a:stretch>
        </p:blipFill>
        <p:spPr>
          <a:xfrm>
            <a:off x="290141" y="986699"/>
            <a:ext cx="5085469" cy="3388388"/>
          </a:xfrm>
          <a:prstGeom prst="rect">
            <a:avLst/>
          </a:prstGeom>
        </p:spPr>
      </p:pic>
    </p:spTree>
    <p:extLst>
      <p:ext uri="{BB962C8B-B14F-4D97-AF65-F5344CB8AC3E}">
        <p14:creationId xmlns:p14="http://schemas.microsoft.com/office/powerpoint/2010/main" val="2151551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4E885-5D80-7C3A-1C95-5D703616BBD5}"/>
              </a:ext>
            </a:extLst>
          </p:cNvPr>
          <p:cNvSpPr>
            <a:spLocks noGrp="1"/>
          </p:cNvSpPr>
          <p:nvPr>
            <p:ph type="title"/>
          </p:nvPr>
        </p:nvSpPr>
        <p:spPr>
          <a:xfrm>
            <a:off x="504287" y="124423"/>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K-List:  Specific Sources</a:t>
            </a:r>
            <a:endParaRPr lang="en-US" dirty="0"/>
          </a:p>
        </p:txBody>
      </p:sp>
      <p:sp>
        <p:nvSpPr>
          <p:cNvPr id="3" name="Text Placeholder 2">
            <a:extLst>
              <a:ext uri="{FF2B5EF4-FFF2-40B4-BE49-F238E27FC236}">
                <a16:creationId xmlns:a16="http://schemas.microsoft.com/office/drawing/2014/main" id="{4D8B95DB-7DD7-F601-C296-04A9C7CADB21}"/>
              </a:ext>
            </a:extLst>
          </p:cNvPr>
          <p:cNvSpPr>
            <a:spLocks noGrp="1"/>
          </p:cNvSpPr>
          <p:nvPr>
            <p:ph type="body" idx="1"/>
          </p:nvPr>
        </p:nvSpPr>
        <p:spPr>
          <a:xfrm>
            <a:off x="607375" y="760888"/>
            <a:ext cx="8282996" cy="4068062"/>
          </a:xfrm>
        </p:spPr>
        <p:txBody>
          <a:bodyPr/>
          <a:lstStyle/>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2400" b="0" i="0" u="none" strike="noStrike" kern="1200" cap="none" spc="0" normalizeH="0" baseline="0" noProof="0" dirty="0">
                <a:ln>
                  <a:noFill/>
                </a:ln>
                <a:solidFill>
                  <a:srgbClr val="00B050"/>
                </a:solidFill>
                <a:effectLst/>
                <a:uLnTx/>
                <a:uFillTx/>
                <a:latin typeface="Lucida Sans Unicode"/>
                <a:ea typeface="+mn-ea"/>
                <a:cs typeface="+mn-cs"/>
              </a:rPr>
              <a:t>K062:  Spent pickle liquor generated by steel finishing operations</a:t>
            </a:r>
          </a:p>
          <a:p>
            <a:endParaRPr lang="en-US" dirty="0"/>
          </a:p>
        </p:txBody>
      </p:sp>
      <p:pic>
        <p:nvPicPr>
          <p:cNvPr id="4" name="Picture 3">
            <a:extLst>
              <a:ext uri="{FF2B5EF4-FFF2-40B4-BE49-F238E27FC236}">
                <a16:creationId xmlns:a16="http://schemas.microsoft.com/office/drawing/2014/main" id="{8936FC65-8EAE-7265-0A25-ED52FDAF994B}"/>
              </a:ext>
            </a:extLst>
          </p:cNvPr>
          <p:cNvPicPr>
            <a:picLocks noChangeAspect="1"/>
          </p:cNvPicPr>
          <p:nvPr/>
        </p:nvPicPr>
        <p:blipFill>
          <a:blip r:embed="rId3"/>
          <a:stretch>
            <a:fillRect/>
          </a:stretch>
        </p:blipFill>
        <p:spPr>
          <a:xfrm>
            <a:off x="1701984" y="1674338"/>
            <a:ext cx="6090727" cy="2768513"/>
          </a:xfrm>
          <a:prstGeom prst="rect">
            <a:avLst/>
          </a:prstGeom>
        </p:spPr>
      </p:pic>
    </p:spTree>
    <p:extLst>
      <p:ext uri="{BB962C8B-B14F-4D97-AF65-F5344CB8AC3E}">
        <p14:creationId xmlns:p14="http://schemas.microsoft.com/office/powerpoint/2010/main" val="2510952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94E5C-1DBC-CF02-C9D7-1BA9B0150E12}"/>
              </a:ext>
            </a:extLst>
          </p:cNvPr>
          <p:cNvSpPr>
            <a:spLocks noGrp="1"/>
          </p:cNvSpPr>
          <p:nvPr>
            <p:ph type="title"/>
          </p:nvPr>
        </p:nvSpPr>
        <p:spPr/>
        <p:txBody>
          <a:bodyPr/>
          <a:lstStyle/>
          <a:p>
            <a:r>
              <a:rPr lang="en-US" sz="5400" dirty="0"/>
              <a:t>P/U- Listed Wastes</a:t>
            </a:r>
          </a:p>
        </p:txBody>
      </p:sp>
    </p:spTree>
    <p:extLst>
      <p:ext uri="{BB962C8B-B14F-4D97-AF65-F5344CB8AC3E}">
        <p14:creationId xmlns:p14="http://schemas.microsoft.com/office/powerpoint/2010/main" val="30610467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CB73-33F2-E5BA-0696-19951142352A}"/>
              </a:ext>
            </a:extLst>
          </p:cNvPr>
          <p:cNvSpPr>
            <a:spLocks noGrp="1"/>
          </p:cNvSpPr>
          <p:nvPr>
            <p:ph type="title"/>
          </p:nvPr>
        </p:nvSpPr>
        <p:spPr>
          <a:xfrm>
            <a:off x="530985" y="84376"/>
            <a:ext cx="8520600" cy="572700"/>
          </a:xfrm>
        </p:spPr>
        <p:txBody>
          <a:bodyPr/>
          <a:lstStyle/>
          <a:p>
            <a:r>
              <a:rPr kumimoji="0" lang="en-US" sz="32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P/U-List:  Discarded Commercial Chemical Products</a:t>
            </a:r>
            <a:endParaRPr lang="en-US" sz="3200" dirty="0"/>
          </a:p>
        </p:txBody>
      </p:sp>
      <p:sp>
        <p:nvSpPr>
          <p:cNvPr id="3" name="Text Placeholder 2">
            <a:extLst>
              <a:ext uri="{FF2B5EF4-FFF2-40B4-BE49-F238E27FC236}">
                <a16:creationId xmlns:a16="http://schemas.microsoft.com/office/drawing/2014/main" id="{CE3E4412-9E99-CC58-1C92-9495A7E23B53}"/>
              </a:ext>
            </a:extLst>
          </p:cNvPr>
          <p:cNvSpPr>
            <a:spLocks noGrp="1"/>
          </p:cNvSpPr>
          <p:nvPr>
            <p:ph type="body" idx="1"/>
          </p:nvPr>
        </p:nvSpPr>
        <p:spPr>
          <a:xfrm>
            <a:off x="620724" y="994493"/>
            <a:ext cx="8136158" cy="86768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Lucida Sans Unicode"/>
                <a:ea typeface="+mn-ea"/>
                <a:cs typeface="+mn-cs"/>
              </a:rPr>
              <a:t>These lists include pure or commercial grade formulations of specific unused chemicals [261.31]:</a:t>
            </a:r>
          </a:p>
          <a:p>
            <a:endParaRPr lang="en-US" dirty="0"/>
          </a:p>
        </p:txBody>
      </p:sp>
      <p:sp>
        <p:nvSpPr>
          <p:cNvPr id="6" name="TextBox 5">
            <a:extLst>
              <a:ext uri="{FF2B5EF4-FFF2-40B4-BE49-F238E27FC236}">
                <a16:creationId xmlns:a16="http://schemas.microsoft.com/office/drawing/2014/main" id="{534B4275-70CE-3216-9561-DFE48A0293ED}"/>
              </a:ext>
            </a:extLst>
          </p:cNvPr>
          <p:cNvSpPr txBox="1"/>
          <p:nvPr/>
        </p:nvSpPr>
        <p:spPr>
          <a:xfrm>
            <a:off x="530985" y="1762055"/>
            <a:ext cx="5669581" cy="2823850"/>
          </a:xfrm>
          <a:prstGeom prst="rect">
            <a:avLst/>
          </a:prstGeom>
          <a:noFill/>
        </p:spPr>
        <p:txBody>
          <a:bodyPr wrap="square">
            <a:spAutoFit/>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mn-cs"/>
              </a:rPr>
              <a:t>Unused chemical products</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mn-cs"/>
              </a:rPr>
              <a:t>Off-spec, unwanted, etc.</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mn-cs"/>
              </a:rPr>
              <a:t>Spills and associated debris</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mn-cs"/>
              </a:rPr>
              <a:t>Container residues</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mn-cs"/>
              </a:rPr>
              <a:t>Does not include mixtures with more than one active ingredient</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mn-cs"/>
              </a:rPr>
              <a:t>Acutely Hazardous (P-Listed)</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mn-cs"/>
              </a:rPr>
              <a:t>Non-Acutely Hazardous (U-Listed)</a:t>
            </a:r>
          </a:p>
        </p:txBody>
      </p:sp>
      <p:pic>
        <p:nvPicPr>
          <p:cNvPr id="7" name="Picture 6">
            <a:extLst>
              <a:ext uri="{FF2B5EF4-FFF2-40B4-BE49-F238E27FC236}">
                <a16:creationId xmlns:a16="http://schemas.microsoft.com/office/drawing/2014/main" id="{FFD0B1D1-27FF-82E4-30AC-1CAB4A0D738A}"/>
              </a:ext>
            </a:extLst>
          </p:cNvPr>
          <p:cNvPicPr>
            <a:picLocks noChangeAspect="1"/>
          </p:cNvPicPr>
          <p:nvPr/>
        </p:nvPicPr>
        <p:blipFill>
          <a:blip r:embed="rId3"/>
          <a:stretch>
            <a:fillRect/>
          </a:stretch>
        </p:blipFill>
        <p:spPr>
          <a:xfrm>
            <a:off x="6399975" y="1762054"/>
            <a:ext cx="1952778" cy="2915717"/>
          </a:xfrm>
          <a:prstGeom prst="rect">
            <a:avLst/>
          </a:prstGeom>
        </p:spPr>
      </p:pic>
    </p:spTree>
    <p:extLst>
      <p:ext uri="{BB962C8B-B14F-4D97-AF65-F5344CB8AC3E}">
        <p14:creationId xmlns:p14="http://schemas.microsoft.com/office/powerpoint/2010/main" val="4862509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7BC762-59AE-EE01-CEFB-9D202BDAAE69}"/>
              </a:ext>
            </a:extLst>
          </p:cNvPr>
          <p:cNvPicPr>
            <a:picLocks noChangeAspect="1"/>
          </p:cNvPicPr>
          <p:nvPr/>
        </p:nvPicPr>
        <p:blipFill>
          <a:blip r:embed="rId3"/>
          <a:stretch>
            <a:fillRect/>
          </a:stretch>
        </p:blipFill>
        <p:spPr>
          <a:xfrm>
            <a:off x="5657216" y="880337"/>
            <a:ext cx="2688569" cy="2969009"/>
          </a:xfrm>
          <a:prstGeom prst="rect">
            <a:avLst/>
          </a:prstGeom>
        </p:spPr>
      </p:pic>
      <p:sp>
        <p:nvSpPr>
          <p:cNvPr id="2" name="Title 1">
            <a:extLst>
              <a:ext uri="{FF2B5EF4-FFF2-40B4-BE49-F238E27FC236}">
                <a16:creationId xmlns:a16="http://schemas.microsoft.com/office/drawing/2014/main" id="{F0A4C971-D01C-2C10-7EB0-05D3E16216CF}"/>
              </a:ext>
            </a:extLst>
          </p:cNvPr>
          <p:cNvSpPr>
            <a:spLocks noGrp="1"/>
          </p:cNvSpPr>
          <p:nvPr>
            <p:ph type="title"/>
          </p:nvPr>
        </p:nvSpPr>
        <p:spPr>
          <a:xfrm>
            <a:off x="530985" y="104400"/>
            <a:ext cx="8520600" cy="572700"/>
          </a:xfrm>
        </p:spPr>
        <p:txBody>
          <a:bodyPr/>
          <a:lstStyle/>
          <a:p>
            <a:r>
              <a:rPr kumimoji="0" lang="en-US" sz="32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P/U-List:  Discarded Commercial Chemical Products</a:t>
            </a:r>
            <a:endParaRPr lang="en-US" sz="3200" dirty="0"/>
          </a:p>
        </p:txBody>
      </p:sp>
      <p:pic>
        <p:nvPicPr>
          <p:cNvPr id="4" name="Picture 3">
            <a:extLst>
              <a:ext uri="{FF2B5EF4-FFF2-40B4-BE49-F238E27FC236}">
                <a16:creationId xmlns:a16="http://schemas.microsoft.com/office/drawing/2014/main" id="{56F2FDCA-BB45-20B6-277F-5A71D0E8088C}"/>
              </a:ext>
            </a:extLst>
          </p:cNvPr>
          <p:cNvPicPr>
            <a:picLocks noChangeAspect="1"/>
          </p:cNvPicPr>
          <p:nvPr/>
        </p:nvPicPr>
        <p:blipFill>
          <a:blip r:embed="rId4"/>
          <a:stretch>
            <a:fillRect/>
          </a:stretch>
        </p:blipFill>
        <p:spPr>
          <a:xfrm>
            <a:off x="304053" y="1245697"/>
            <a:ext cx="4552091" cy="2685680"/>
          </a:xfrm>
          <a:prstGeom prst="rect">
            <a:avLst/>
          </a:prstGeom>
        </p:spPr>
      </p:pic>
      <p:pic>
        <p:nvPicPr>
          <p:cNvPr id="5" name="Picture 4">
            <a:extLst>
              <a:ext uri="{FF2B5EF4-FFF2-40B4-BE49-F238E27FC236}">
                <a16:creationId xmlns:a16="http://schemas.microsoft.com/office/drawing/2014/main" id="{B1FC6852-E4F8-B411-F31A-D11D4960655A}"/>
              </a:ext>
            </a:extLst>
          </p:cNvPr>
          <p:cNvPicPr>
            <a:picLocks noChangeAspect="1"/>
          </p:cNvPicPr>
          <p:nvPr/>
        </p:nvPicPr>
        <p:blipFill>
          <a:blip r:embed="rId5"/>
          <a:stretch>
            <a:fillRect/>
          </a:stretch>
        </p:blipFill>
        <p:spPr>
          <a:xfrm>
            <a:off x="3684765" y="2036977"/>
            <a:ext cx="2213040" cy="2462997"/>
          </a:xfrm>
          <a:prstGeom prst="rect">
            <a:avLst/>
          </a:prstGeom>
        </p:spPr>
      </p:pic>
    </p:spTree>
    <p:extLst>
      <p:ext uri="{BB962C8B-B14F-4D97-AF65-F5344CB8AC3E}">
        <p14:creationId xmlns:p14="http://schemas.microsoft.com/office/powerpoint/2010/main" val="8090268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F80DB-A323-5ABE-266D-4CA470D58C8A}"/>
              </a:ext>
            </a:extLst>
          </p:cNvPr>
          <p:cNvSpPr>
            <a:spLocks noGrp="1"/>
          </p:cNvSpPr>
          <p:nvPr>
            <p:ph type="title"/>
          </p:nvPr>
        </p:nvSpPr>
        <p:spPr>
          <a:xfrm>
            <a:off x="544335" y="28200"/>
            <a:ext cx="8520600" cy="572700"/>
          </a:xfrm>
        </p:spPr>
        <p:txBody>
          <a:bodyPr/>
          <a:lstStyle/>
          <a:p>
            <a:r>
              <a:rPr kumimoji="0" lang="en-US" sz="32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P/U-List:  Discarded Commercial Chemical Products</a:t>
            </a:r>
            <a:endParaRPr lang="en-US" sz="3200" dirty="0"/>
          </a:p>
        </p:txBody>
      </p:sp>
      <p:pic>
        <p:nvPicPr>
          <p:cNvPr id="4" name="Picture 3">
            <a:extLst>
              <a:ext uri="{FF2B5EF4-FFF2-40B4-BE49-F238E27FC236}">
                <a16:creationId xmlns:a16="http://schemas.microsoft.com/office/drawing/2014/main" id="{0E7C586F-E7C0-A5BA-7A66-AC33700E59D0}"/>
              </a:ext>
            </a:extLst>
          </p:cNvPr>
          <p:cNvPicPr>
            <a:picLocks noChangeAspect="1"/>
          </p:cNvPicPr>
          <p:nvPr/>
        </p:nvPicPr>
        <p:blipFill>
          <a:blip r:embed="rId3"/>
          <a:stretch>
            <a:fillRect/>
          </a:stretch>
        </p:blipFill>
        <p:spPr>
          <a:xfrm>
            <a:off x="2222593" y="1080237"/>
            <a:ext cx="4471078" cy="3357798"/>
          </a:xfrm>
          <a:prstGeom prst="rect">
            <a:avLst/>
          </a:prstGeom>
        </p:spPr>
      </p:pic>
    </p:spTree>
    <p:extLst>
      <p:ext uri="{BB962C8B-B14F-4D97-AF65-F5344CB8AC3E}">
        <p14:creationId xmlns:p14="http://schemas.microsoft.com/office/powerpoint/2010/main" val="486443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EAB58-8739-EFBB-DCC6-2075AD8EA4E4}"/>
              </a:ext>
            </a:extLst>
          </p:cNvPr>
          <p:cNvSpPr>
            <a:spLocks noGrp="1"/>
          </p:cNvSpPr>
          <p:nvPr>
            <p:ph type="title"/>
          </p:nvPr>
        </p:nvSpPr>
        <p:spPr>
          <a:xfrm>
            <a:off x="554641" y="65938"/>
            <a:ext cx="8520600" cy="572700"/>
          </a:xfrm>
        </p:spPr>
        <p:txBody>
          <a:bodyPr/>
          <a:lstStyle/>
          <a:p>
            <a:r>
              <a:rPr lang="en-US" sz="3200" dirty="0">
                <a:solidFill>
                  <a:schemeClr val="tx1"/>
                </a:solidFill>
              </a:rPr>
              <a:t>Solid Waste</a:t>
            </a:r>
            <a:br>
              <a:rPr lang="en-US" sz="3200" dirty="0">
                <a:solidFill>
                  <a:schemeClr val="tx1"/>
                </a:solidFill>
              </a:rPr>
            </a:br>
            <a:r>
              <a:rPr lang="en-US" sz="3200" b="0" dirty="0">
                <a:solidFill>
                  <a:srgbClr val="00B050"/>
                </a:solidFill>
              </a:rPr>
              <a:t>40 CFR 261.2(a)(2) – Discarded Material</a:t>
            </a:r>
            <a:br>
              <a:rPr lang="en-US" dirty="0"/>
            </a:br>
            <a:endParaRPr lang="en-US" dirty="0"/>
          </a:p>
        </p:txBody>
      </p:sp>
      <p:sp>
        <p:nvSpPr>
          <p:cNvPr id="3" name="Text Placeholder 2">
            <a:extLst>
              <a:ext uri="{FF2B5EF4-FFF2-40B4-BE49-F238E27FC236}">
                <a16:creationId xmlns:a16="http://schemas.microsoft.com/office/drawing/2014/main" id="{04990863-8264-D9F5-3147-679FB0E83FDB}"/>
              </a:ext>
            </a:extLst>
          </p:cNvPr>
          <p:cNvSpPr>
            <a:spLocks noGrp="1"/>
          </p:cNvSpPr>
          <p:nvPr>
            <p:ph type="body" idx="1"/>
          </p:nvPr>
        </p:nvSpPr>
        <p:spPr>
          <a:xfrm>
            <a:off x="454819" y="1048038"/>
            <a:ext cx="4254597" cy="3526545"/>
          </a:xfrm>
        </p:spPr>
        <p:txBody>
          <a:bodyPr/>
          <a:lstStyle/>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Any material that is:</a:t>
            </a:r>
          </a:p>
          <a:p>
            <a:pPr marL="621792" marR="0" lvl="1" indent="-228600" algn="l" defTabSz="914400" rtl="0" eaLnBrk="1" fontAlgn="auto" latinLnBrk="0" hangingPunct="1">
              <a:lnSpc>
                <a:spcPct val="100000"/>
              </a:lnSpc>
              <a:spcBef>
                <a:spcPts val="324"/>
              </a:spcBef>
              <a:spcAft>
                <a:spcPts val="0"/>
              </a:spcAft>
              <a:buClr>
                <a:srgbClr val="2DA2BF"/>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Abandoned </a:t>
            </a:r>
          </a:p>
          <a:p>
            <a:pPr marL="621792" marR="0" lvl="1" indent="-228600" algn="l" defTabSz="914400" rtl="0" eaLnBrk="1" fontAlgn="auto" latinLnBrk="0" hangingPunct="1">
              <a:lnSpc>
                <a:spcPct val="100000"/>
              </a:lnSpc>
              <a:spcBef>
                <a:spcPts val="324"/>
              </a:spcBef>
              <a:spcAft>
                <a:spcPts val="0"/>
              </a:spcAft>
              <a:buClr>
                <a:srgbClr val="2DA2BF"/>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Recycled (with some exceptions)</a:t>
            </a:r>
          </a:p>
          <a:p>
            <a:pPr marL="621792" marR="0" lvl="1" indent="-228600" algn="l" defTabSz="914400" rtl="0" eaLnBrk="1" fontAlgn="auto" latinLnBrk="0" hangingPunct="1">
              <a:lnSpc>
                <a:spcPct val="100000"/>
              </a:lnSpc>
              <a:spcBef>
                <a:spcPts val="324"/>
              </a:spcBef>
              <a:spcAft>
                <a:spcPts val="0"/>
              </a:spcAft>
              <a:buClr>
                <a:srgbClr val="2DA2BF"/>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Inherently waste-like </a:t>
            </a:r>
          </a:p>
          <a:p>
            <a:pPr marL="859536" marR="0" lvl="2" indent="-228600" algn="l" defTabSz="914400" rtl="0" eaLnBrk="1" fontAlgn="auto" latinLnBrk="0" hangingPunct="1">
              <a:lnSpc>
                <a:spcPct val="100000"/>
              </a:lnSpc>
              <a:spcBef>
                <a:spcPts val="350"/>
              </a:spcBef>
              <a:spcAft>
                <a:spcPts val="0"/>
              </a:spcAft>
              <a:buClr>
                <a:srgbClr val="DA1F28"/>
              </a:buClr>
              <a:buSzPct val="100000"/>
              <a:buFont typeface="Wingdings 2"/>
              <a:buChar char=""/>
              <a:tabLst/>
              <a:defRPr/>
            </a:pPr>
            <a:r>
              <a:rPr kumimoji="0" lang="en-US" sz="2100" b="0" i="0" u="none" strike="noStrike" kern="1200" cap="none" spc="0" normalizeH="0" baseline="0" noProof="0" dirty="0">
                <a:ln>
                  <a:noFill/>
                </a:ln>
                <a:solidFill>
                  <a:prstClr val="black"/>
                </a:solidFill>
                <a:effectLst/>
                <a:uLnTx/>
                <a:uFillTx/>
                <a:latin typeface="Lucida Sans Unicode"/>
                <a:ea typeface="+mn-ea"/>
                <a:cs typeface="+mn-cs"/>
              </a:rPr>
              <a:t>Dioxin and Furan</a:t>
            </a:r>
          </a:p>
          <a:p>
            <a:pPr marL="621792" marR="0" lvl="1" indent="-228600" algn="l" defTabSz="914400" rtl="0" eaLnBrk="1" fontAlgn="auto" latinLnBrk="0" hangingPunct="1">
              <a:lnSpc>
                <a:spcPct val="100000"/>
              </a:lnSpc>
              <a:spcBef>
                <a:spcPts val="324"/>
              </a:spcBef>
              <a:spcAft>
                <a:spcPts val="0"/>
              </a:spcAft>
              <a:buClr>
                <a:srgbClr val="2DA2BF"/>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A military munition identified as solid waste in 40 CFR 266.202</a:t>
            </a:r>
          </a:p>
          <a:p>
            <a:endParaRPr lang="en-US" dirty="0"/>
          </a:p>
        </p:txBody>
      </p:sp>
      <p:pic>
        <p:nvPicPr>
          <p:cNvPr id="4" name="Picture 3">
            <a:extLst>
              <a:ext uri="{FF2B5EF4-FFF2-40B4-BE49-F238E27FC236}">
                <a16:creationId xmlns:a16="http://schemas.microsoft.com/office/drawing/2014/main" id="{9EDF9A5E-3571-AAEE-2073-8E81A65F5CCF}"/>
              </a:ext>
            </a:extLst>
          </p:cNvPr>
          <p:cNvPicPr>
            <a:picLocks noChangeAspect="1"/>
          </p:cNvPicPr>
          <p:nvPr/>
        </p:nvPicPr>
        <p:blipFill>
          <a:blip r:embed="rId3"/>
          <a:stretch>
            <a:fillRect/>
          </a:stretch>
        </p:blipFill>
        <p:spPr>
          <a:xfrm>
            <a:off x="5469075" y="1281361"/>
            <a:ext cx="2423291" cy="3221264"/>
          </a:xfrm>
          <a:prstGeom prst="rect">
            <a:avLst/>
          </a:prstGeom>
        </p:spPr>
      </p:pic>
    </p:spTree>
    <p:extLst>
      <p:ext uri="{BB962C8B-B14F-4D97-AF65-F5344CB8AC3E}">
        <p14:creationId xmlns:p14="http://schemas.microsoft.com/office/powerpoint/2010/main" val="1063429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48DB3-943B-9BCC-055D-A3B0B677EA70}"/>
              </a:ext>
            </a:extLst>
          </p:cNvPr>
          <p:cNvSpPr>
            <a:spLocks noGrp="1"/>
          </p:cNvSpPr>
          <p:nvPr>
            <p:ph type="title"/>
          </p:nvPr>
        </p:nvSpPr>
        <p:spPr>
          <a:xfrm>
            <a:off x="504288" y="77701"/>
            <a:ext cx="8520600" cy="572700"/>
          </a:xfrm>
        </p:spPr>
        <p:txBody>
          <a:bodyPr/>
          <a:lstStyle/>
          <a:p>
            <a:r>
              <a:rPr kumimoji="0" lang="en-US" sz="32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P/U-List:  Discarded Commercial Chemical Products</a:t>
            </a:r>
            <a:endParaRPr lang="en-US" sz="3200" dirty="0"/>
          </a:p>
        </p:txBody>
      </p:sp>
      <p:sp>
        <p:nvSpPr>
          <p:cNvPr id="3" name="Text Placeholder 2">
            <a:extLst>
              <a:ext uri="{FF2B5EF4-FFF2-40B4-BE49-F238E27FC236}">
                <a16:creationId xmlns:a16="http://schemas.microsoft.com/office/drawing/2014/main" id="{3011BB0A-BC5B-4FB4-CF9D-5F222C09F2B1}"/>
              </a:ext>
            </a:extLst>
          </p:cNvPr>
          <p:cNvSpPr>
            <a:spLocks noGrp="1"/>
          </p:cNvSpPr>
          <p:nvPr>
            <p:ph type="body" idx="1"/>
          </p:nvPr>
        </p:nvSpPr>
        <p:spPr>
          <a:xfrm>
            <a:off x="958102" y="1619423"/>
            <a:ext cx="2252261" cy="1904653"/>
          </a:xfrm>
        </p:spPr>
        <p:txBody>
          <a:bodyPr/>
          <a:lstStyle/>
          <a:p>
            <a:pPr marL="109728" marR="0" lvl="0" indent="0" algn="r"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2700" b="0" i="0" u="none" strike="noStrike" kern="1200" cap="none" spc="0" normalizeH="0" baseline="0" noProof="0" dirty="0">
                <a:ln>
                  <a:noFill/>
                </a:ln>
                <a:solidFill>
                  <a:srgbClr val="00B050"/>
                </a:solidFill>
                <a:effectLst/>
                <a:uLnTx/>
                <a:uFillTx/>
                <a:latin typeface="Lucida Sans Unicode"/>
                <a:ea typeface="+mn-ea"/>
                <a:cs typeface="+mn-cs"/>
              </a:rPr>
              <a:t>U-Listed waste on the ground</a:t>
            </a:r>
          </a:p>
          <a:p>
            <a:pPr marL="114300" indent="0">
              <a:buNone/>
            </a:pPr>
            <a:endParaRPr lang="en-US" dirty="0"/>
          </a:p>
        </p:txBody>
      </p:sp>
      <p:pic>
        <p:nvPicPr>
          <p:cNvPr id="4" name="Picture 3">
            <a:extLst>
              <a:ext uri="{FF2B5EF4-FFF2-40B4-BE49-F238E27FC236}">
                <a16:creationId xmlns:a16="http://schemas.microsoft.com/office/drawing/2014/main" id="{97CE994A-9408-FB75-BF56-1F2CD5258231}"/>
              </a:ext>
            </a:extLst>
          </p:cNvPr>
          <p:cNvPicPr>
            <a:picLocks noChangeAspect="1"/>
          </p:cNvPicPr>
          <p:nvPr/>
        </p:nvPicPr>
        <p:blipFill>
          <a:blip r:embed="rId3"/>
          <a:stretch>
            <a:fillRect/>
          </a:stretch>
        </p:blipFill>
        <p:spPr>
          <a:xfrm>
            <a:off x="3430748" y="1158803"/>
            <a:ext cx="4304942" cy="3240964"/>
          </a:xfrm>
          <a:prstGeom prst="rect">
            <a:avLst/>
          </a:prstGeom>
        </p:spPr>
      </p:pic>
    </p:spTree>
    <p:extLst>
      <p:ext uri="{BB962C8B-B14F-4D97-AF65-F5344CB8AC3E}">
        <p14:creationId xmlns:p14="http://schemas.microsoft.com/office/powerpoint/2010/main" val="4039579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C0404-BC6F-B4D6-4A0A-980D034053B7}"/>
              </a:ext>
            </a:extLst>
          </p:cNvPr>
          <p:cNvSpPr>
            <a:spLocks noGrp="1"/>
          </p:cNvSpPr>
          <p:nvPr>
            <p:ph type="title"/>
          </p:nvPr>
        </p:nvSpPr>
        <p:spPr>
          <a:xfrm>
            <a:off x="517637" y="84376"/>
            <a:ext cx="8520600" cy="572700"/>
          </a:xfrm>
        </p:spPr>
        <p:txBody>
          <a:bodyPr/>
          <a:lstStyle/>
          <a:p>
            <a:r>
              <a:rPr kumimoji="0" lang="en-US" sz="32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P/U-List:  Discarded Commercial Chemical Products</a:t>
            </a:r>
            <a:endParaRPr lang="en-US" sz="3200" dirty="0"/>
          </a:p>
        </p:txBody>
      </p:sp>
      <p:sp>
        <p:nvSpPr>
          <p:cNvPr id="3" name="Text Placeholder 2">
            <a:extLst>
              <a:ext uri="{FF2B5EF4-FFF2-40B4-BE49-F238E27FC236}">
                <a16:creationId xmlns:a16="http://schemas.microsoft.com/office/drawing/2014/main" id="{20F39CB0-EAD0-3CB2-F80C-7B9FEF2B70AE}"/>
              </a:ext>
            </a:extLst>
          </p:cNvPr>
          <p:cNvSpPr>
            <a:spLocks noGrp="1"/>
          </p:cNvSpPr>
          <p:nvPr>
            <p:ph type="body" idx="1"/>
          </p:nvPr>
        </p:nvSpPr>
        <p:spPr>
          <a:xfrm>
            <a:off x="1051593" y="3869219"/>
            <a:ext cx="7452688" cy="996457"/>
          </a:xfrm>
        </p:spPr>
        <p:txBody>
          <a:bodyPr/>
          <a:lstStyle/>
          <a:p>
            <a:pPr marL="0" marR="0" lvl="0" indent="0" algn="ctr" defTabSz="914400" rtl="0" eaLnBrk="0" fontAlgn="auto" latinLnBrk="0" hangingPunct="0">
              <a:lnSpc>
                <a:spcPct val="100000"/>
              </a:lnSpc>
              <a:spcAft>
                <a:spcPts val="0"/>
              </a:spcAft>
              <a:buClrTx/>
              <a:buSzTx/>
              <a:buFontTx/>
              <a:buNone/>
              <a:tabLst/>
              <a:defRPr/>
            </a:pPr>
            <a:r>
              <a:rPr kumimoji="0" lang="en-US" b="0" i="0" u="none" strike="noStrike" kern="1200" cap="none" spc="0" normalizeH="0" baseline="0" noProof="0" dirty="0">
                <a:ln>
                  <a:noFill/>
                </a:ln>
                <a:solidFill>
                  <a:srgbClr val="00B050"/>
                </a:solidFill>
                <a:effectLst/>
                <a:uLnTx/>
                <a:uFillTx/>
                <a:latin typeface="Lucida Sans Unicode"/>
                <a:ea typeface="+mn-ea"/>
                <a:cs typeface="Arial" pitchFamily="34" charset="0"/>
              </a:rPr>
              <a:t>P/U-listed waste can be generated as a result of a laboratory clean-out or at hospitals/pharmacies</a:t>
            </a:r>
            <a:r>
              <a:rPr kumimoji="0" lang="en-US" sz="2400" b="0" i="0" u="none" strike="noStrike" kern="1200" cap="none" spc="0" normalizeH="0" baseline="0" noProof="0" dirty="0">
                <a:ln>
                  <a:noFill/>
                </a:ln>
                <a:solidFill>
                  <a:srgbClr val="00B050"/>
                </a:solidFill>
                <a:effectLst/>
                <a:uLnTx/>
                <a:uFillTx/>
                <a:latin typeface="Lucida Sans Unicode"/>
                <a:ea typeface="+mn-ea"/>
                <a:cs typeface="Arial" pitchFamily="34" charset="0"/>
              </a:rPr>
              <a:t>.</a:t>
            </a:r>
          </a:p>
          <a:p>
            <a:endParaRPr lang="en-US" dirty="0"/>
          </a:p>
        </p:txBody>
      </p:sp>
      <p:pic>
        <p:nvPicPr>
          <p:cNvPr id="4" name="Picture 3">
            <a:extLst>
              <a:ext uri="{FF2B5EF4-FFF2-40B4-BE49-F238E27FC236}">
                <a16:creationId xmlns:a16="http://schemas.microsoft.com/office/drawing/2014/main" id="{877DFD48-154E-3B7D-A2A9-CF728E65930E}"/>
              </a:ext>
            </a:extLst>
          </p:cNvPr>
          <p:cNvPicPr>
            <a:picLocks noChangeAspect="1"/>
          </p:cNvPicPr>
          <p:nvPr/>
        </p:nvPicPr>
        <p:blipFill>
          <a:blip r:embed="rId3"/>
          <a:stretch>
            <a:fillRect/>
          </a:stretch>
        </p:blipFill>
        <p:spPr>
          <a:xfrm>
            <a:off x="567328" y="1211803"/>
            <a:ext cx="3144664" cy="2531071"/>
          </a:xfrm>
          <a:prstGeom prst="rect">
            <a:avLst/>
          </a:prstGeom>
        </p:spPr>
      </p:pic>
      <p:pic>
        <p:nvPicPr>
          <p:cNvPr id="5" name="Picture 4">
            <a:extLst>
              <a:ext uri="{FF2B5EF4-FFF2-40B4-BE49-F238E27FC236}">
                <a16:creationId xmlns:a16="http://schemas.microsoft.com/office/drawing/2014/main" id="{47EADD74-EF81-E134-5E98-A8A3C21D8FFF}"/>
              </a:ext>
            </a:extLst>
          </p:cNvPr>
          <p:cNvPicPr>
            <a:picLocks noChangeAspect="1"/>
          </p:cNvPicPr>
          <p:nvPr/>
        </p:nvPicPr>
        <p:blipFill>
          <a:blip r:embed="rId4"/>
          <a:stretch>
            <a:fillRect/>
          </a:stretch>
        </p:blipFill>
        <p:spPr>
          <a:xfrm>
            <a:off x="3914674" y="1967856"/>
            <a:ext cx="1726525" cy="1901363"/>
          </a:xfrm>
          <a:prstGeom prst="rect">
            <a:avLst/>
          </a:prstGeom>
        </p:spPr>
      </p:pic>
      <p:pic>
        <p:nvPicPr>
          <p:cNvPr id="6" name="Picture 5">
            <a:extLst>
              <a:ext uri="{FF2B5EF4-FFF2-40B4-BE49-F238E27FC236}">
                <a16:creationId xmlns:a16="http://schemas.microsoft.com/office/drawing/2014/main" id="{A9A8E628-7907-C8E2-7CDD-4766055194DB}"/>
              </a:ext>
            </a:extLst>
          </p:cNvPr>
          <p:cNvPicPr>
            <a:picLocks noChangeAspect="1"/>
          </p:cNvPicPr>
          <p:nvPr/>
        </p:nvPicPr>
        <p:blipFill>
          <a:blip r:embed="rId5"/>
          <a:stretch>
            <a:fillRect/>
          </a:stretch>
        </p:blipFill>
        <p:spPr>
          <a:xfrm>
            <a:off x="5947843" y="933835"/>
            <a:ext cx="2455293" cy="2621941"/>
          </a:xfrm>
          <a:prstGeom prst="rect">
            <a:avLst/>
          </a:prstGeom>
        </p:spPr>
      </p:pic>
    </p:spTree>
    <p:extLst>
      <p:ext uri="{BB962C8B-B14F-4D97-AF65-F5344CB8AC3E}">
        <p14:creationId xmlns:p14="http://schemas.microsoft.com/office/powerpoint/2010/main" val="34022178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688F3-686A-97BB-DBC4-091B4EF01AEA}"/>
              </a:ext>
            </a:extLst>
          </p:cNvPr>
          <p:cNvSpPr>
            <a:spLocks noGrp="1"/>
          </p:cNvSpPr>
          <p:nvPr>
            <p:ph type="title"/>
          </p:nvPr>
        </p:nvSpPr>
        <p:spPr>
          <a:xfrm>
            <a:off x="551009" y="28200"/>
            <a:ext cx="8520600" cy="572700"/>
          </a:xfrm>
        </p:spPr>
        <p:txBody>
          <a:bodyPr/>
          <a:lstStyle/>
          <a:p>
            <a:r>
              <a:rPr kumimoji="0" lang="en-US" sz="3200"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Unlisted:  Discarded Commercial Chemical Products</a:t>
            </a:r>
            <a:endParaRPr lang="en-US" sz="3200" dirty="0"/>
          </a:p>
        </p:txBody>
      </p:sp>
      <p:sp>
        <p:nvSpPr>
          <p:cNvPr id="3" name="Text Placeholder 2">
            <a:extLst>
              <a:ext uri="{FF2B5EF4-FFF2-40B4-BE49-F238E27FC236}">
                <a16:creationId xmlns:a16="http://schemas.microsoft.com/office/drawing/2014/main" id="{9B5261ED-17E8-EE7B-41BC-B8BF5FF8D488}"/>
              </a:ext>
            </a:extLst>
          </p:cNvPr>
          <p:cNvSpPr>
            <a:spLocks noGrp="1"/>
          </p:cNvSpPr>
          <p:nvPr>
            <p:ph type="body" idx="1"/>
          </p:nvPr>
        </p:nvSpPr>
        <p:spPr>
          <a:xfrm>
            <a:off x="623400" y="1065478"/>
            <a:ext cx="8520600" cy="876788"/>
          </a:xfrm>
        </p:spPr>
        <p:txBody>
          <a:bodyPr/>
          <a:lstStyle/>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2400" b="0" i="0" u="none" strike="noStrike" kern="1200" cap="none" spc="0" normalizeH="0" baseline="0" noProof="0" dirty="0">
                <a:ln>
                  <a:noFill/>
                </a:ln>
                <a:solidFill>
                  <a:srgbClr val="00B050"/>
                </a:solidFill>
                <a:effectLst/>
                <a:uLnTx/>
                <a:uFillTx/>
                <a:latin typeface="Lucida Sans Unicode"/>
                <a:ea typeface="+mn-ea"/>
                <a:cs typeface="+mn-cs"/>
              </a:rPr>
              <a:t>A commercial chemical product may be characteristically hazardous even if it is unlisted.</a:t>
            </a:r>
          </a:p>
          <a:p>
            <a:endParaRPr lang="en-US" dirty="0"/>
          </a:p>
        </p:txBody>
      </p:sp>
      <p:pic>
        <p:nvPicPr>
          <p:cNvPr id="4" name="Picture 3">
            <a:extLst>
              <a:ext uri="{FF2B5EF4-FFF2-40B4-BE49-F238E27FC236}">
                <a16:creationId xmlns:a16="http://schemas.microsoft.com/office/drawing/2014/main" id="{922C0BFB-29BE-01AD-B42B-9E1E45F53D98}"/>
              </a:ext>
            </a:extLst>
          </p:cNvPr>
          <p:cNvPicPr>
            <a:picLocks noChangeAspect="1"/>
          </p:cNvPicPr>
          <p:nvPr/>
        </p:nvPicPr>
        <p:blipFill>
          <a:blip r:embed="rId3"/>
          <a:stretch>
            <a:fillRect/>
          </a:stretch>
        </p:blipFill>
        <p:spPr>
          <a:xfrm>
            <a:off x="1340499" y="2042382"/>
            <a:ext cx="3322817" cy="2424277"/>
          </a:xfrm>
          <a:prstGeom prst="rect">
            <a:avLst/>
          </a:prstGeom>
        </p:spPr>
      </p:pic>
      <p:pic>
        <p:nvPicPr>
          <p:cNvPr id="5" name="Picture 4">
            <a:extLst>
              <a:ext uri="{FF2B5EF4-FFF2-40B4-BE49-F238E27FC236}">
                <a16:creationId xmlns:a16="http://schemas.microsoft.com/office/drawing/2014/main" id="{65821FAD-D0FA-1B0D-7751-30E1D59EABF1}"/>
              </a:ext>
            </a:extLst>
          </p:cNvPr>
          <p:cNvPicPr>
            <a:picLocks noChangeAspect="1"/>
          </p:cNvPicPr>
          <p:nvPr/>
        </p:nvPicPr>
        <p:blipFill>
          <a:blip r:embed="rId4"/>
          <a:stretch>
            <a:fillRect/>
          </a:stretch>
        </p:blipFill>
        <p:spPr>
          <a:xfrm>
            <a:off x="5401424" y="2406844"/>
            <a:ext cx="1718892" cy="1718892"/>
          </a:xfrm>
          <a:prstGeom prst="rect">
            <a:avLst/>
          </a:prstGeom>
        </p:spPr>
      </p:pic>
    </p:spTree>
    <p:extLst>
      <p:ext uri="{BB962C8B-B14F-4D97-AF65-F5344CB8AC3E}">
        <p14:creationId xmlns:p14="http://schemas.microsoft.com/office/powerpoint/2010/main" val="34044147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387E-E642-7643-118C-5D3D83F4E807}"/>
              </a:ext>
            </a:extLst>
          </p:cNvPr>
          <p:cNvSpPr>
            <a:spLocks noGrp="1"/>
          </p:cNvSpPr>
          <p:nvPr>
            <p:ph type="title"/>
          </p:nvPr>
        </p:nvSpPr>
        <p:spPr>
          <a:xfrm>
            <a:off x="561414" y="106706"/>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Listed Wastes – Additional Info</a:t>
            </a:r>
            <a:endParaRPr lang="en-US" dirty="0"/>
          </a:p>
        </p:txBody>
      </p:sp>
      <p:sp>
        <p:nvSpPr>
          <p:cNvPr id="3" name="Text Placeholder 2">
            <a:extLst>
              <a:ext uri="{FF2B5EF4-FFF2-40B4-BE49-F238E27FC236}">
                <a16:creationId xmlns:a16="http://schemas.microsoft.com/office/drawing/2014/main" id="{BFDDCB3D-5AB4-6205-31F5-D1BFF41B10F3}"/>
              </a:ext>
            </a:extLst>
          </p:cNvPr>
          <p:cNvSpPr>
            <a:spLocks noGrp="1"/>
          </p:cNvSpPr>
          <p:nvPr>
            <p:ph type="body" idx="1"/>
          </p:nvPr>
        </p:nvSpPr>
        <p:spPr>
          <a:xfrm>
            <a:off x="623400" y="780538"/>
            <a:ext cx="8520600" cy="759150"/>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Arial"/>
                <a:sym typeface="Arial"/>
              </a:rPr>
              <a:t>Each waste is listed for a reason.  The hazard code is identified as follows:</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mn-cs"/>
              </a:rPr>
              <a:t>Ignitable Waste (I) </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mn-cs"/>
              </a:rPr>
              <a:t>Corrosive Waste (C) </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mn-cs"/>
              </a:rPr>
              <a:t>Reactive Waste (R) </a:t>
            </a:r>
          </a:p>
          <a:p>
            <a:pPr marL="114300" indent="0">
              <a:buNone/>
            </a:pPr>
            <a:endParaRPr lang="en-US" dirty="0"/>
          </a:p>
          <a:p>
            <a:pPr marL="114300" indent="0">
              <a:buNone/>
            </a:pPr>
            <a:endParaRPr lang="en-US" dirty="0"/>
          </a:p>
          <a:p>
            <a:pPr marL="114300" indent="0">
              <a:buNone/>
            </a:pPr>
            <a:endParaRPr lang="en-US" dirty="0"/>
          </a:p>
        </p:txBody>
      </p:sp>
      <p:sp>
        <p:nvSpPr>
          <p:cNvPr id="6" name="TextBox 5">
            <a:extLst>
              <a:ext uri="{FF2B5EF4-FFF2-40B4-BE49-F238E27FC236}">
                <a16:creationId xmlns:a16="http://schemas.microsoft.com/office/drawing/2014/main" id="{90709241-769A-3D4E-6324-6C2D439AC994}"/>
              </a:ext>
            </a:extLst>
          </p:cNvPr>
          <p:cNvSpPr txBox="1"/>
          <p:nvPr/>
        </p:nvSpPr>
        <p:spPr>
          <a:xfrm>
            <a:off x="3886200" y="1479143"/>
            <a:ext cx="4753535" cy="1092607"/>
          </a:xfrm>
          <a:prstGeom prst="rect">
            <a:avLst/>
          </a:prstGeom>
          <a:noFill/>
        </p:spPr>
        <p:txBody>
          <a:bodyPr wrap="square">
            <a:spAutoFit/>
          </a:bodyPr>
          <a:lstStyle/>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Calibri"/>
                <a:sym typeface="Calibri"/>
              </a:rPr>
              <a:t>Toxicity Characteristic Waste (E)</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Calibri"/>
                <a:sym typeface="Calibri"/>
              </a:rPr>
              <a:t>Acute Hazardous Waste (H)</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Calibri"/>
                <a:sym typeface="Calibri"/>
              </a:rPr>
              <a:t>Toxic Waste (T) </a:t>
            </a:r>
          </a:p>
        </p:txBody>
      </p:sp>
      <p:sp>
        <p:nvSpPr>
          <p:cNvPr id="7" name="Text Placeholder 2">
            <a:extLst>
              <a:ext uri="{FF2B5EF4-FFF2-40B4-BE49-F238E27FC236}">
                <a16:creationId xmlns:a16="http://schemas.microsoft.com/office/drawing/2014/main" id="{D90E0180-2735-A527-869F-F5F07D0F2F2C}"/>
              </a:ext>
            </a:extLst>
          </p:cNvPr>
          <p:cNvSpPr txBox="1">
            <a:spLocks/>
          </p:cNvSpPr>
          <p:nvPr/>
        </p:nvSpPr>
        <p:spPr>
          <a:xfrm>
            <a:off x="623400" y="2511204"/>
            <a:ext cx="8520600" cy="18517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Calibri"/>
              <a:buChar char="●"/>
              <a:defRPr sz="1800" b="0" i="0" u="none" strike="noStrike" cap="none">
                <a:solidFill>
                  <a:schemeClr val="dk2"/>
                </a:solidFill>
                <a:latin typeface="Calibri"/>
                <a:ea typeface="Calibri"/>
                <a:cs typeface="Calibri"/>
                <a:sym typeface="Calibri"/>
              </a:defRPr>
            </a:lvl1pPr>
            <a:lvl2pPr marL="914400" marR="0" lvl="1"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pPr marL="365760" indent="-256032">
              <a:lnSpc>
                <a:spcPct val="100000"/>
              </a:lnSpc>
              <a:spcBef>
                <a:spcPts val="400"/>
              </a:spcBef>
              <a:buClr>
                <a:srgbClr val="00B050"/>
              </a:buClr>
              <a:buSzPct val="68000"/>
              <a:buFont typeface="Wingdings 3"/>
              <a:buChar char=""/>
              <a:defRPr/>
            </a:pPr>
            <a:r>
              <a:rPr lang="en-US" sz="2000" kern="1200" dirty="0">
                <a:solidFill>
                  <a:prstClr val="black"/>
                </a:solidFill>
                <a:latin typeface="Lucida Sans Unicode"/>
                <a:ea typeface="+mn-ea"/>
                <a:cs typeface="Arial"/>
                <a:sym typeface="Arial"/>
              </a:rPr>
              <a:t>The basis for the listing is in Part 261, Appendix VII, which identifies the constituents of the waste</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Calibri"/>
                <a:sym typeface="Calibri"/>
              </a:rPr>
              <a:t>F006 – Cadmium, hex chromium, nickel, and cyanide</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Calibri"/>
                <a:sym typeface="Calibri"/>
              </a:rPr>
              <a:t>K061 – Hex chromium, lead, and cadmium</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000" b="0" i="0" u="none" strike="noStrike" kern="1200" cap="none" spc="0" normalizeH="0" baseline="0" noProof="0" dirty="0">
                <a:ln>
                  <a:noFill/>
                </a:ln>
                <a:solidFill>
                  <a:prstClr val="black"/>
                </a:solidFill>
                <a:effectLst/>
                <a:uLnTx/>
                <a:uFillTx/>
                <a:latin typeface="Lucida Sans Unicode"/>
                <a:ea typeface="+mn-ea"/>
                <a:cs typeface="Arial"/>
                <a:sym typeface="Arial"/>
              </a:rPr>
              <a:t>Use 268.40 for LDR purposes</a:t>
            </a:r>
          </a:p>
          <a:p>
            <a:pPr marL="393192" marR="0" lvl="1" indent="0" algn="l" defTabSz="914400" rtl="0" eaLnBrk="1" fontAlgn="auto" latinLnBrk="0" hangingPunct="1">
              <a:lnSpc>
                <a:spcPct val="100000"/>
              </a:lnSpc>
              <a:spcBef>
                <a:spcPts val="324"/>
              </a:spcBef>
              <a:spcAft>
                <a:spcPts val="0"/>
              </a:spcAft>
              <a:buClr>
                <a:srgbClr val="00B050"/>
              </a:buClr>
              <a:buSzTx/>
              <a:buNone/>
              <a:tabLst/>
              <a:defRPr/>
            </a:pPr>
            <a:endParaRPr kumimoji="0" lang="en-US" sz="2000" b="0" i="0" u="none" strike="noStrike" kern="1200" cap="none" spc="0" normalizeH="0" baseline="0" noProof="0" dirty="0">
              <a:ln>
                <a:noFill/>
              </a:ln>
              <a:solidFill>
                <a:prstClr val="black"/>
              </a:solidFill>
              <a:effectLst/>
              <a:uLnTx/>
              <a:uFillTx/>
              <a:latin typeface="Lucida Sans Unicode"/>
              <a:ea typeface="+mn-ea"/>
              <a:cs typeface="Calibri"/>
              <a:sym typeface="Calibri"/>
            </a:endParaRPr>
          </a:p>
          <a:p>
            <a:pPr marL="109728" indent="0">
              <a:lnSpc>
                <a:spcPct val="100000"/>
              </a:lnSpc>
              <a:spcBef>
                <a:spcPts val="400"/>
              </a:spcBef>
              <a:buClr>
                <a:srgbClr val="00B050"/>
              </a:buClr>
              <a:buSzPct val="68000"/>
              <a:buNone/>
              <a:defRPr/>
            </a:pPr>
            <a:endParaRPr lang="en-US" sz="2000" kern="1200" dirty="0">
              <a:solidFill>
                <a:prstClr val="black"/>
              </a:solidFill>
              <a:latin typeface="Lucida Sans Unicode"/>
              <a:ea typeface="+mn-ea"/>
              <a:cs typeface="Arial"/>
              <a:sym typeface="Arial"/>
            </a:endParaRPr>
          </a:p>
          <a:p>
            <a:pPr marL="114300" indent="0">
              <a:buFont typeface="Calibri"/>
              <a:buNone/>
            </a:pPr>
            <a:endParaRPr lang="en-US" dirty="0"/>
          </a:p>
          <a:p>
            <a:pPr marL="114300" indent="0">
              <a:buFont typeface="Calibri"/>
              <a:buNone/>
            </a:pPr>
            <a:endParaRPr lang="en-US" dirty="0"/>
          </a:p>
          <a:p>
            <a:pPr marL="114300" indent="0">
              <a:buFont typeface="Calibri"/>
              <a:buNone/>
            </a:pPr>
            <a:endParaRPr lang="en-US" dirty="0"/>
          </a:p>
        </p:txBody>
      </p:sp>
    </p:spTree>
    <p:extLst>
      <p:ext uri="{BB962C8B-B14F-4D97-AF65-F5344CB8AC3E}">
        <p14:creationId xmlns:p14="http://schemas.microsoft.com/office/powerpoint/2010/main" val="1920080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7C55-1DCA-1BF3-8881-571D12E016A7}"/>
              </a:ext>
            </a:extLst>
          </p:cNvPr>
          <p:cNvSpPr>
            <a:spLocks noGrp="1"/>
          </p:cNvSpPr>
          <p:nvPr>
            <p:ph type="title"/>
          </p:nvPr>
        </p:nvSpPr>
        <p:spPr>
          <a:xfrm>
            <a:off x="521072" y="99982"/>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Listed Wastes – Additional Info</a:t>
            </a:r>
            <a:endParaRPr lang="en-US" dirty="0"/>
          </a:p>
        </p:txBody>
      </p:sp>
      <p:sp>
        <p:nvSpPr>
          <p:cNvPr id="3" name="Text Placeholder 2">
            <a:extLst>
              <a:ext uri="{FF2B5EF4-FFF2-40B4-BE49-F238E27FC236}">
                <a16:creationId xmlns:a16="http://schemas.microsoft.com/office/drawing/2014/main" id="{C34D1E84-36A4-D7C6-FBC8-53E555D92001}"/>
              </a:ext>
            </a:extLst>
          </p:cNvPr>
          <p:cNvSpPr>
            <a:spLocks noGrp="1"/>
          </p:cNvSpPr>
          <p:nvPr>
            <p:ph type="body" idx="1"/>
          </p:nvPr>
        </p:nvSpPr>
        <p:spPr>
          <a:xfrm>
            <a:off x="623400" y="753644"/>
            <a:ext cx="8520600" cy="3623374"/>
          </a:xfrm>
        </p:spPr>
        <p:txBody>
          <a:bodyPr/>
          <a:lstStyle/>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2200" b="0" i="0" u="none" strike="noStrike" kern="1200" cap="none" spc="0" normalizeH="0" baseline="0" noProof="0" dirty="0">
                <a:ln>
                  <a:noFill/>
                </a:ln>
                <a:solidFill>
                  <a:srgbClr val="00B050"/>
                </a:solidFill>
                <a:effectLst/>
                <a:uLnTx/>
                <a:uFillTx/>
                <a:latin typeface="Lucida Sans Unicode"/>
                <a:ea typeface="+mn-ea"/>
                <a:cs typeface="+mn-cs"/>
              </a:rPr>
              <a:t>Mixture Rule:</a:t>
            </a:r>
          </a:p>
          <a:p>
            <a:pPr marL="365760" marR="0" lvl="0" indent="-256032" algn="l" defTabSz="914400" rtl="0" eaLnBrk="1" fontAlgn="auto" latinLnBrk="0" hangingPunct="1">
              <a:lnSpc>
                <a:spcPct val="100000"/>
              </a:lnSpc>
              <a:spcBef>
                <a:spcPts val="400"/>
              </a:spcBef>
              <a:spcAft>
                <a:spcPts val="1200"/>
              </a:spcAft>
              <a:buClr>
                <a:srgbClr val="00B050"/>
              </a:buClr>
              <a:buSzPct val="68000"/>
              <a:buFont typeface="Wingdings 3"/>
              <a:buChar char=""/>
              <a:tabLst/>
              <a:defRPr/>
            </a:pPr>
            <a:r>
              <a:rPr kumimoji="0" lang="en-US" sz="2200" b="0" i="0" u="none" strike="noStrike" kern="1200" cap="none" spc="0" normalizeH="0" baseline="0" noProof="0" dirty="0">
                <a:ln>
                  <a:noFill/>
                </a:ln>
                <a:solidFill>
                  <a:prstClr val="black"/>
                </a:solidFill>
                <a:effectLst/>
                <a:uLnTx/>
                <a:uFillTx/>
                <a:latin typeface="Lucida Sans Unicode"/>
                <a:ea typeface="+mn-ea"/>
                <a:cs typeface="+mn-cs"/>
              </a:rPr>
              <a:t>A solid waste is a hazardous waste if it is a mixture of solid waste and one or more listed hazardous wastes [261.3(a)(2)(iv)]</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2200" b="0" i="0" u="none" strike="noStrike" kern="1200" cap="none" spc="0" normalizeH="0" baseline="0" noProof="0" dirty="0">
                <a:ln>
                  <a:noFill/>
                </a:ln>
                <a:solidFill>
                  <a:srgbClr val="00B050"/>
                </a:solidFill>
                <a:effectLst/>
                <a:uLnTx/>
                <a:uFillTx/>
                <a:latin typeface="Lucida Sans Unicode"/>
                <a:ea typeface="+mn-ea"/>
                <a:cs typeface="+mn-cs"/>
              </a:rPr>
              <a:t>Derived From Rule:</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200" b="0" i="0" u="none" strike="noStrike" kern="1200" cap="none" spc="0" normalizeH="0" baseline="0" noProof="0" dirty="0">
                <a:ln>
                  <a:noFill/>
                </a:ln>
                <a:solidFill>
                  <a:prstClr val="black"/>
                </a:solidFill>
                <a:effectLst/>
                <a:uLnTx/>
                <a:uFillTx/>
                <a:latin typeface="Lucida Sans Unicode"/>
                <a:ea typeface="+mn-ea"/>
                <a:cs typeface="+mn-cs"/>
              </a:rPr>
              <a:t>Unless and until it meets the criteria of 261.3(d), a hazardous waste will remain a hazardous waste [261.3(c)]</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200" b="0" i="0" u="none" strike="noStrike" kern="1200" cap="none" spc="0" normalizeH="0" baseline="0" noProof="0" dirty="0">
                <a:ln>
                  <a:noFill/>
                </a:ln>
                <a:solidFill>
                  <a:prstClr val="black"/>
                </a:solidFill>
                <a:effectLst/>
                <a:uLnTx/>
                <a:uFillTx/>
                <a:latin typeface="Lucida Sans Unicode"/>
                <a:ea typeface="+mn-ea"/>
                <a:cs typeface="+mn-cs"/>
              </a:rPr>
              <a:t>Does not exhibit a characteristic [261.3(d)(1)]</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200" b="0" i="0" u="none" strike="noStrike" kern="1200" cap="none" spc="0" normalizeH="0" baseline="0" noProof="0" dirty="0">
                <a:ln>
                  <a:noFill/>
                </a:ln>
                <a:solidFill>
                  <a:prstClr val="black"/>
                </a:solidFill>
                <a:effectLst/>
                <a:uLnTx/>
                <a:uFillTx/>
                <a:latin typeface="Lucida Sans Unicode"/>
                <a:ea typeface="+mn-ea"/>
                <a:cs typeface="+mn-cs"/>
              </a:rPr>
              <a:t>Successful petition to exclude or delist [261.3(d)(2)]</a:t>
            </a:r>
          </a:p>
          <a:p>
            <a:pPr marL="114300" indent="0">
              <a:buNone/>
            </a:pPr>
            <a:endParaRPr lang="en-US" dirty="0"/>
          </a:p>
        </p:txBody>
      </p:sp>
    </p:spTree>
    <p:extLst>
      <p:ext uri="{BB962C8B-B14F-4D97-AF65-F5344CB8AC3E}">
        <p14:creationId xmlns:p14="http://schemas.microsoft.com/office/powerpoint/2010/main" val="29711653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C256-623F-E602-56C8-AAADBCA4DD7F}"/>
              </a:ext>
            </a:extLst>
          </p:cNvPr>
          <p:cNvSpPr>
            <a:spLocks noGrp="1"/>
          </p:cNvSpPr>
          <p:nvPr>
            <p:ph type="title"/>
          </p:nvPr>
        </p:nvSpPr>
        <p:spPr>
          <a:xfrm>
            <a:off x="554690" y="86535"/>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Process Unit – Blasting unit</a:t>
            </a:r>
            <a:endParaRPr lang="en-US" dirty="0"/>
          </a:p>
        </p:txBody>
      </p:sp>
      <p:sp>
        <p:nvSpPr>
          <p:cNvPr id="3" name="Text Placeholder 2">
            <a:extLst>
              <a:ext uri="{FF2B5EF4-FFF2-40B4-BE49-F238E27FC236}">
                <a16:creationId xmlns:a16="http://schemas.microsoft.com/office/drawing/2014/main" id="{4111BBA6-4E7E-2591-A8C9-8EA84BC38740}"/>
              </a:ext>
            </a:extLst>
          </p:cNvPr>
          <p:cNvSpPr>
            <a:spLocks noGrp="1"/>
          </p:cNvSpPr>
          <p:nvPr>
            <p:ph type="body" idx="1"/>
          </p:nvPr>
        </p:nvSpPr>
        <p:spPr>
          <a:xfrm>
            <a:off x="6343652" y="1224291"/>
            <a:ext cx="1916206" cy="21173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Lucida Sans Unicode"/>
                <a:ea typeface="+mn-ea"/>
                <a:cs typeface="+mn-cs"/>
              </a:rPr>
              <a:t>This is a spent media collection container for a good-sized blasting unit.</a:t>
            </a:r>
          </a:p>
          <a:p>
            <a:endParaRPr lang="en-US" dirty="0"/>
          </a:p>
        </p:txBody>
      </p:sp>
      <p:pic>
        <p:nvPicPr>
          <p:cNvPr id="4" name="Picture 3">
            <a:extLst>
              <a:ext uri="{FF2B5EF4-FFF2-40B4-BE49-F238E27FC236}">
                <a16:creationId xmlns:a16="http://schemas.microsoft.com/office/drawing/2014/main" id="{3ABF3A06-2871-AAE5-1684-046F8C3C324F}"/>
              </a:ext>
            </a:extLst>
          </p:cNvPr>
          <p:cNvPicPr>
            <a:picLocks noChangeAspect="1"/>
          </p:cNvPicPr>
          <p:nvPr/>
        </p:nvPicPr>
        <p:blipFill>
          <a:blip r:embed="rId2"/>
          <a:stretch>
            <a:fillRect/>
          </a:stretch>
        </p:blipFill>
        <p:spPr>
          <a:xfrm>
            <a:off x="727071" y="659235"/>
            <a:ext cx="5444200" cy="3846909"/>
          </a:xfrm>
          <a:prstGeom prst="rect">
            <a:avLst/>
          </a:prstGeom>
        </p:spPr>
      </p:pic>
    </p:spTree>
    <p:extLst>
      <p:ext uri="{BB962C8B-B14F-4D97-AF65-F5344CB8AC3E}">
        <p14:creationId xmlns:p14="http://schemas.microsoft.com/office/powerpoint/2010/main" val="31157974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7645D-9AD4-9BA9-10A0-EB27772B9C5A}"/>
              </a:ext>
            </a:extLst>
          </p:cNvPr>
          <p:cNvSpPr>
            <a:spLocks noGrp="1"/>
          </p:cNvSpPr>
          <p:nvPr>
            <p:ph type="title"/>
          </p:nvPr>
        </p:nvSpPr>
        <p:spPr>
          <a:xfrm>
            <a:off x="568137" y="86535"/>
            <a:ext cx="8520600" cy="572700"/>
          </a:xfrm>
        </p:spPr>
        <p:txBody>
          <a:bodyPr/>
          <a:lstStyle/>
          <a:p>
            <a:pPr marL="109728" marR="0" lvl="0" indent="0" algn="l" defTabSz="914400" rtl="0" eaLnBrk="1" fontAlgn="auto" latinLnBrk="0" hangingPunct="1">
              <a:lnSpc>
                <a:spcPct val="100000"/>
              </a:lnSpc>
              <a:spcBef>
                <a:spcPts val="0"/>
              </a:spcBef>
              <a:spcAft>
                <a:spcPts val="0"/>
              </a:spcAft>
              <a:buClrTx/>
              <a:buSzTx/>
              <a:buFont typeface="Wingdings 3"/>
              <a:buNone/>
              <a:tabLst/>
              <a:defRPr/>
            </a:pPr>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Process Unit – Parts Washer</a:t>
            </a:r>
            <a:b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br>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 </a:t>
            </a:r>
            <a:r>
              <a:rPr kumimoji="0" lang="en-US" sz="2800" b="0" i="0" u="none" strike="noStrike" kern="1200" cap="none" spc="0" normalizeH="0" baseline="0" noProof="0" dirty="0">
                <a:ln>
                  <a:noFill/>
                </a:ln>
                <a:solidFill>
                  <a:srgbClr val="00B050"/>
                </a:solidFill>
                <a:effectLst/>
                <a:uLnTx/>
                <a:uFillTx/>
                <a:latin typeface="Lucida Sans Unicode"/>
                <a:ea typeface="+mn-ea"/>
                <a:cs typeface="+mn-cs"/>
              </a:rPr>
              <a:t>May or may not result in a hazardous waste</a:t>
            </a:r>
            <a:br>
              <a:rPr kumimoji="0" lang="en-US" sz="2800" b="0" i="0" u="none" strike="noStrike" kern="1200" cap="none" spc="0" normalizeH="0" baseline="0" noProof="0" dirty="0">
                <a:ln>
                  <a:noFill/>
                </a:ln>
                <a:solidFill>
                  <a:srgbClr val="2DA2BF"/>
                </a:solidFill>
                <a:effectLst/>
                <a:uLnTx/>
                <a:uFillTx/>
                <a:latin typeface="Lucida Sans Unicode"/>
                <a:ea typeface="+mn-ea"/>
                <a:cs typeface="+mn-cs"/>
              </a:rPr>
            </a:br>
            <a:endParaRPr lang="en-US" dirty="0"/>
          </a:p>
        </p:txBody>
      </p:sp>
      <p:sp>
        <p:nvSpPr>
          <p:cNvPr id="3" name="Text Placeholder 2">
            <a:extLst>
              <a:ext uri="{FF2B5EF4-FFF2-40B4-BE49-F238E27FC236}">
                <a16:creationId xmlns:a16="http://schemas.microsoft.com/office/drawing/2014/main" id="{AB8A3580-8310-4D76-1E20-177927EC5B6D}"/>
              </a:ext>
            </a:extLst>
          </p:cNvPr>
          <p:cNvSpPr>
            <a:spLocks noGrp="1"/>
          </p:cNvSpPr>
          <p:nvPr>
            <p:ph type="body" idx="1"/>
          </p:nvPr>
        </p:nvSpPr>
        <p:spPr>
          <a:xfrm>
            <a:off x="736225" y="1559858"/>
            <a:ext cx="4481234" cy="2402085"/>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Lucida Sans Unicode"/>
                <a:ea typeface="+mn-ea"/>
                <a:cs typeface="+mn-cs"/>
              </a:rPr>
              <a:t>Capacity of the Unit?</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Lucida Sans Unicode"/>
                <a:ea typeface="+mn-ea"/>
                <a:cs typeface="+mn-cs"/>
              </a:rPr>
              <a:t>What type of solvent?</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Lucida Sans Unicode"/>
                <a:ea typeface="+mn-ea"/>
                <a:cs typeface="+mn-cs"/>
              </a:rPr>
              <a:t>What is washed?</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Lucida Sans Unicode"/>
                <a:ea typeface="+mn-ea"/>
                <a:cs typeface="+mn-cs"/>
              </a:rPr>
              <a:t>Any other solvents in use?</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Lucida Sans Unicode"/>
                <a:ea typeface="+mn-ea"/>
                <a:cs typeface="+mn-cs"/>
              </a:rPr>
              <a:t>How often is it emptied</a:t>
            </a: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a:t>
            </a:r>
          </a:p>
          <a:p>
            <a:endParaRPr lang="en-US" dirty="0"/>
          </a:p>
        </p:txBody>
      </p:sp>
      <p:pic>
        <p:nvPicPr>
          <p:cNvPr id="4" name="Picture 3">
            <a:extLst>
              <a:ext uri="{FF2B5EF4-FFF2-40B4-BE49-F238E27FC236}">
                <a16:creationId xmlns:a16="http://schemas.microsoft.com/office/drawing/2014/main" id="{8C460AD3-5675-05FE-A255-0C926440FF3B}"/>
              </a:ext>
            </a:extLst>
          </p:cNvPr>
          <p:cNvPicPr>
            <a:picLocks noChangeAspect="1"/>
          </p:cNvPicPr>
          <p:nvPr/>
        </p:nvPicPr>
        <p:blipFill>
          <a:blip r:embed="rId3"/>
          <a:stretch>
            <a:fillRect/>
          </a:stretch>
        </p:blipFill>
        <p:spPr>
          <a:xfrm>
            <a:off x="5442679" y="1210236"/>
            <a:ext cx="2786182" cy="3219267"/>
          </a:xfrm>
          <a:prstGeom prst="rect">
            <a:avLst/>
          </a:prstGeom>
        </p:spPr>
      </p:pic>
    </p:spTree>
    <p:extLst>
      <p:ext uri="{BB962C8B-B14F-4D97-AF65-F5344CB8AC3E}">
        <p14:creationId xmlns:p14="http://schemas.microsoft.com/office/powerpoint/2010/main" val="976341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8AAF4-8938-BC93-F2A3-A193E3692A18}"/>
              </a:ext>
            </a:extLst>
          </p:cNvPr>
          <p:cNvSpPr>
            <a:spLocks noGrp="1"/>
          </p:cNvSpPr>
          <p:nvPr>
            <p:ph type="title"/>
          </p:nvPr>
        </p:nvSpPr>
        <p:spPr>
          <a:xfrm>
            <a:off x="541242" y="93258"/>
            <a:ext cx="8520600" cy="572700"/>
          </a:xfrm>
        </p:spPr>
        <p:txBody>
          <a:bodyPr/>
          <a:lstStyle/>
          <a:p>
            <a:pPr marL="109728" marR="0" lvl="0" indent="0" algn="l" defTabSz="914400" rtl="0" eaLnBrk="1" fontAlgn="auto" latinLnBrk="0" hangingPunct="1">
              <a:lnSpc>
                <a:spcPct val="100000"/>
              </a:lnSpc>
              <a:spcBef>
                <a:spcPts val="0"/>
              </a:spcBef>
              <a:spcAft>
                <a:spcPts val="0"/>
              </a:spcAft>
              <a:buClrTx/>
              <a:buSzTx/>
              <a:buFont typeface="Wingdings 3"/>
              <a:buNone/>
              <a:tabLst/>
              <a:defRPr/>
            </a:pPr>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Process Unit – Parts Washer</a:t>
            </a:r>
            <a:b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br>
            <a:r>
              <a:rPr kumimoji="0" lang="en-US" sz="2800" b="0" i="0" u="none" strike="noStrike" kern="1200" cap="none" spc="0" normalizeH="0" baseline="0" noProof="0" dirty="0">
                <a:ln>
                  <a:noFill/>
                </a:ln>
                <a:solidFill>
                  <a:srgbClr val="00B050"/>
                </a:solidFill>
                <a:effectLst/>
                <a:uLnTx/>
                <a:uFillTx/>
                <a:latin typeface="Lucida Sans Unicode"/>
                <a:ea typeface="+mn-ea"/>
                <a:cs typeface="+mn-cs"/>
              </a:rPr>
              <a:t>May or may not result in a hazardous waste</a:t>
            </a:r>
            <a:br>
              <a:rPr kumimoji="0" lang="en-US" sz="2800" b="0" i="0" u="none" strike="noStrike" kern="1200" cap="none" spc="0" normalizeH="0" baseline="0" noProof="0" dirty="0">
                <a:ln>
                  <a:noFill/>
                </a:ln>
                <a:solidFill>
                  <a:srgbClr val="2DA2BF"/>
                </a:solidFill>
                <a:effectLst/>
                <a:uLnTx/>
                <a:uFillTx/>
                <a:latin typeface="Lucida Sans Unicode"/>
                <a:ea typeface="+mn-ea"/>
                <a:cs typeface="+mn-cs"/>
              </a:rPr>
            </a:br>
            <a:endParaRPr lang="en-US" dirty="0"/>
          </a:p>
        </p:txBody>
      </p:sp>
      <p:sp>
        <p:nvSpPr>
          <p:cNvPr id="3" name="Text Placeholder 2">
            <a:extLst>
              <a:ext uri="{FF2B5EF4-FFF2-40B4-BE49-F238E27FC236}">
                <a16:creationId xmlns:a16="http://schemas.microsoft.com/office/drawing/2014/main" id="{2501D45A-15D3-8E1D-1DEF-6D6BEE30758F}"/>
              </a:ext>
            </a:extLst>
          </p:cNvPr>
          <p:cNvSpPr>
            <a:spLocks noGrp="1"/>
          </p:cNvSpPr>
          <p:nvPr>
            <p:ph type="body" idx="1"/>
          </p:nvPr>
        </p:nvSpPr>
        <p:spPr>
          <a:xfrm>
            <a:off x="623400" y="1398494"/>
            <a:ext cx="3948600" cy="1848972"/>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400" b="0" i="0" u="none" strike="noStrike" kern="1200" cap="none" spc="0" normalizeH="0" baseline="0" noProof="0" dirty="0">
                <a:ln>
                  <a:noFill/>
                </a:ln>
                <a:solidFill>
                  <a:prstClr val="black"/>
                </a:solidFill>
                <a:effectLst/>
                <a:uLnTx/>
                <a:uFillTx/>
                <a:latin typeface="Lucida Sans Unicode"/>
                <a:ea typeface="+mn-ea"/>
                <a:cs typeface="+mn-cs"/>
              </a:rPr>
              <a:t>Different style than the previous unit, but essentially the same.</a:t>
            </a:r>
            <a:endParaRPr kumimoji="0" lang="en-US" sz="2700" b="0" i="0" u="none" strike="noStrike" kern="1200" cap="none" spc="0" normalizeH="0" baseline="0" noProof="0" dirty="0">
              <a:ln>
                <a:noFill/>
              </a:ln>
              <a:solidFill>
                <a:prstClr val="black"/>
              </a:solidFill>
              <a:effectLst/>
              <a:uLnTx/>
              <a:uFillTx/>
              <a:latin typeface="Lucida Sans Unicode"/>
              <a:ea typeface="+mn-ea"/>
              <a:cs typeface="+mn-cs"/>
            </a:endParaRPr>
          </a:p>
          <a:p>
            <a:endParaRPr lang="en-US" dirty="0"/>
          </a:p>
        </p:txBody>
      </p:sp>
      <p:pic>
        <p:nvPicPr>
          <p:cNvPr id="4" name="Picture 3">
            <a:extLst>
              <a:ext uri="{FF2B5EF4-FFF2-40B4-BE49-F238E27FC236}">
                <a16:creationId xmlns:a16="http://schemas.microsoft.com/office/drawing/2014/main" id="{B8D54C61-1C11-A16B-72CF-FCD85D209F5D}"/>
              </a:ext>
            </a:extLst>
          </p:cNvPr>
          <p:cNvPicPr>
            <a:picLocks noChangeAspect="1"/>
          </p:cNvPicPr>
          <p:nvPr/>
        </p:nvPicPr>
        <p:blipFill>
          <a:blip r:embed="rId2"/>
          <a:stretch>
            <a:fillRect/>
          </a:stretch>
        </p:blipFill>
        <p:spPr>
          <a:xfrm>
            <a:off x="4719918" y="1162165"/>
            <a:ext cx="2893512" cy="3351376"/>
          </a:xfrm>
          <a:prstGeom prst="rect">
            <a:avLst/>
          </a:prstGeom>
        </p:spPr>
      </p:pic>
    </p:spTree>
    <p:extLst>
      <p:ext uri="{BB962C8B-B14F-4D97-AF65-F5344CB8AC3E}">
        <p14:creationId xmlns:p14="http://schemas.microsoft.com/office/powerpoint/2010/main" val="34945509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5983-ABAF-5591-D6E4-6C469394A213}"/>
              </a:ext>
            </a:extLst>
          </p:cNvPr>
          <p:cNvSpPr>
            <a:spLocks noGrp="1"/>
          </p:cNvSpPr>
          <p:nvPr>
            <p:ph type="title"/>
          </p:nvPr>
        </p:nvSpPr>
        <p:spPr>
          <a:xfrm>
            <a:off x="561414" y="93258"/>
            <a:ext cx="8520600" cy="572700"/>
          </a:xfrm>
        </p:spPr>
        <p:txBody>
          <a:bodyPr/>
          <a:lstStyle/>
          <a:p>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Waste vs. Empty Container</a:t>
            </a:r>
            <a:endParaRPr lang="en-US" dirty="0"/>
          </a:p>
        </p:txBody>
      </p:sp>
      <p:pic>
        <p:nvPicPr>
          <p:cNvPr id="4" name="Picture 3">
            <a:extLst>
              <a:ext uri="{FF2B5EF4-FFF2-40B4-BE49-F238E27FC236}">
                <a16:creationId xmlns:a16="http://schemas.microsoft.com/office/drawing/2014/main" id="{73BC03E0-FA0B-6189-D1B8-8A93A4672DB9}"/>
              </a:ext>
            </a:extLst>
          </p:cNvPr>
          <p:cNvPicPr>
            <a:picLocks noChangeAspect="1"/>
          </p:cNvPicPr>
          <p:nvPr/>
        </p:nvPicPr>
        <p:blipFill>
          <a:blip r:embed="rId2"/>
          <a:stretch>
            <a:fillRect/>
          </a:stretch>
        </p:blipFill>
        <p:spPr>
          <a:xfrm>
            <a:off x="2010336" y="801241"/>
            <a:ext cx="4854365" cy="3642075"/>
          </a:xfrm>
          <a:prstGeom prst="rect">
            <a:avLst/>
          </a:prstGeom>
        </p:spPr>
      </p:pic>
    </p:spTree>
    <p:extLst>
      <p:ext uri="{BB962C8B-B14F-4D97-AF65-F5344CB8AC3E}">
        <p14:creationId xmlns:p14="http://schemas.microsoft.com/office/powerpoint/2010/main" val="32388823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4E061-A40C-9D30-9079-CC90DEAB445C}"/>
              </a:ext>
            </a:extLst>
          </p:cNvPr>
          <p:cNvSpPr>
            <a:spLocks noGrp="1"/>
          </p:cNvSpPr>
          <p:nvPr>
            <p:ph type="title"/>
          </p:nvPr>
        </p:nvSpPr>
        <p:spPr>
          <a:xfrm>
            <a:off x="400049" y="134207"/>
            <a:ext cx="8520600" cy="1292397"/>
          </a:xfrm>
        </p:spPr>
        <p:txBody>
          <a:bodyPr/>
          <a:lstStyle/>
          <a:p>
            <a:pPr marL="109728" marR="0" lvl="0" indent="0" algn="l" defTabSz="914400" rtl="0" eaLnBrk="1" fontAlgn="auto" latinLnBrk="0" hangingPunct="1">
              <a:lnSpc>
                <a:spcPct val="100000"/>
              </a:lnSpc>
              <a:spcBef>
                <a:spcPts val="0"/>
              </a:spcBef>
              <a:spcAft>
                <a:spcPts val="0"/>
              </a:spcAft>
              <a:buClrTx/>
              <a:buSzTx/>
              <a:buFont typeface="Wingdings 3"/>
              <a:buNone/>
              <a:tabLst/>
              <a:defRPr/>
            </a:pPr>
            <a: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t>Waste vs. Empty Container</a:t>
            </a:r>
            <a:br>
              <a:rPr kumimoji="0" lang="en-US" b="1" i="0" u="none" strike="noStrike" kern="1200" cap="none" spc="0" normalizeH="0" baseline="0" noProof="0" dirty="0">
                <a:ln>
                  <a:noFill/>
                </a:ln>
                <a:solidFill>
                  <a:srgbClr val="464646"/>
                </a:solidFill>
                <a:effectLst>
                  <a:outerShdw blurRad="31750" dist="25400" dir="5400000" algn="tl" rotWithShape="0">
                    <a:srgbClr val="000000">
                      <a:alpha val="25000"/>
                    </a:srgbClr>
                  </a:outerShdw>
                </a:effectLst>
                <a:uLnTx/>
                <a:uFillTx/>
                <a:latin typeface="Lucida Sans Unicode"/>
                <a:ea typeface="+mj-ea"/>
                <a:cs typeface="+mj-cs"/>
              </a:rPr>
            </a:br>
            <a:r>
              <a:rPr kumimoji="0" lang="en-US" sz="2400" b="0" i="0" u="none" strike="noStrike" kern="1200" cap="none" spc="0" normalizeH="0" baseline="0" noProof="0" dirty="0">
                <a:ln>
                  <a:noFill/>
                </a:ln>
                <a:solidFill>
                  <a:srgbClr val="00B050"/>
                </a:solidFill>
                <a:effectLst/>
                <a:uLnTx/>
                <a:uFillTx/>
                <a:latin typeface="Lucida Sans Unicode"/>
                <a:ea typeface="+mn-ea"/>
                <a:cs typeface="+mn-cs"/>
              </a:rPr>
              <a:t>Certain conditions must exist in order for a container to be considered “RCRA empty” [261.7(b)(1)]:</a:t>
            </a:r>
            <a:br>
              <a:rPr kumimoji="0" lang="en-US" sz="2400" b="0" i="0" u="none" strike="noStrike" kern="1200" cap="none" spc="0" normalizeH="0" baseline="0" noProof="0" dirty="0">
                <a:ln>
                  <a:noFill/>
                </a:ln>
                <a:solidFill>
                  <a:srgbClr val="00B050"/>
                </a:solidFill>
                <a:effectLst/>
                <a:uLnTx/>
                <a:uFillTx/>
                <a:latin typeface="Lucida Sans Unicode"/>
                <a:ea typeface="+mn-ea"/>
                <a:cs typeface="+mn-cs"/>
              </a:rPr>
            </a:br>
            <a:endParaRPr lang="en-US" sz="2400" dirty="0">
              <a:solidFill>
                <a:srgbClr val="00B050"/>
              </a:solidFill>
            </a:endParaRPr>
          </a:p>
        </p:txBody>
      </p:sp>
      <p:sp>
        <p:nvSpPr>
          <p:cNvPr id="3" name="Text Placeholder 2">
            <a:extLst>
              <a:ext uri="{FF2B5EF4-FFF2-40B4-BE49-F238E27FC236}">
                <a16:creationId xmlns:a16="http://schemas.microsoft.com/office/drawing/2014/main" id="{BB410FA0-BA7D-9B26-F356-78FD9B2EEFE5}"/>
              </a:ext>
            </a:extLst>
          </p:cNvPr>
          <p:cNvSpPr>
            <a:spLocks noGrp="1"/>
          </p:cNvSpPr>
          <p:nvPr>
            <p:ph type="body" idx="1"/>
          </p:nvPr>
        </p:nvSpPr>
        <p:spPr>
          <a:xfrm>
            <a:off x="3020750" y="1426604"/>
            <a:ext cx="6027646" cy="3416400"/>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1600" b="0" i="0" u="none" strike="noStrike" kern="1200" cap="none" spc="0" normalizeH="0" baseline="0" noProof="0" dirty="0">
                <a:ln>
                  <a:noFill/>
                </a:ln>
                <a:solidFill>
                  <a:prstClr val="black"/>
                </a:solidFill>
                <a:effectLst/>
                <a:uLnTx/>
                <a:uFillTx/>
                <a:latin typeface="Lucida Sans Unicode"/>
                <a:ea typeface="+mn-ea"/>
                <a:cs typeface="+mn-cs"/>
              </a:rPr>
              <a:t>Wastes have been removed using commonly employed practices for that type of container, e.g., pouring, pumping, and aspirating </a:t>
            </a:r>
          </a:p>
          <a:p>
            <a:pPr marL="137160"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1600" b="1" i="0" u="none" strike="noStrike" kern="1200" cap="none" spc="0" normalizeH="0" baseline="0" noProof="0" dirty="0">
                <a:ln>
                  <a:noFill/>
                </a:ln>
                <a:solidFill>
                  <a:srgbClr val="2DA2BF"/>
                </a:solidFill>
                <a:effectLst/>
                <a:uLnTx/>
                <a:uFillTx/>
                <a:latin typeface="Lucida Sans Unicode"/>
                <a:ea typeface="+mn-ea"/>
                <a:cs typeface="+mn-cs"/>
              </a:rPr>
              <a:t> </a:t>
            </a:r>
            <a:r>
              <a:rPr kumimoji="0" lang="en-US" sz="1600" b="1" i="0" u="none" strike="noStrike" kern="1200" cap="none" spc="0" normalizeH="0" baseline="0" noProof="0" dirty="0">
                <a:ln>
                  <a:noFill/>
                </a:ln>
                <a:solidFill>
                  <a:srgbClr val="00B050"/>
                </a:solidFill>
                <a:effectLst/>
                <a:uLnTx/>
                <a:uFillTx/>
                <a:latin typeface="Lucida Sans Unicode"/>
                <a:ea typeface="+mn-ea"/>
                <a:cs typeface="+mn-cs"/>
              </a:rPr>
              <a:t>- AND - </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1600" b="0" i="0" u="none" strike="noStrike" kern="1200" cap="none" spc="0" normalizeH="0" baseline="0" noProof="0" dirty="0">
                <a:ln>
                  <a:noFill/>
                </a:ln>
                <a:solidFill>
                  <a:prstClr val="black"/>
                </a:solidFill>
                <a:effectLst/>
                <a:uLnTx/>
                <a:uFillTx/>
                <a:latin typeface="Lucida Sans Unicode"/>
                <a:ea typeface="+mn-ea"/>
                <a:cs typeface="+mn-cs"/>
              </a:rPr>
              <a:t>≤2.5-cm (1-inch) of residue remains</a:t>
            </a:r>
          </a:p>
          <a:p>
            <a:pPr marL="137160"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1600" b="0" i="0" u="none" strike="noStrike" kern="1200" cap="none" spc="0" normalizeH="0" baseline="0" noProof="0" dirty="0">
                <a:ln>
                  <a:noFill/>
                </a:ln>
                <a:solidFill>
                  <a:srgbClr val="2DA2BF"/>
                </a:solidFill>
                <a:effectLst/>
                <a:uLnTx/>
                <a:uFillTx/>
                <a:latin typeface="Lucida Sans Unicode"/>
                <a:ea typeface="+mn-ea"/>
                <a:cs typeface="+mn-cs"/>
              </a:rPr>
              <a:t> </a:t>
            </a:r>
            <a:r>
              <a:rPr kumimoji="0" lang="en-US" sz="1600" b="0" i="0" u="none" strike="noStrike" kern="1200" cap="none" spc="0" normalizeH="0" baseline="0" noProof="0" dirty="0">
                <a:ln>
                  <a:noFill/>
                </a:ln>
                <a:solidFill>
                  <a:srgbClr val="00B050"/>
                </a:solidFill>
                <a:effectLst/>
                <a:uLnTx/>
                <a:uFillTx/>
                <a:latin typeface="Lucida Sans Unicode"/>
                <a:ea typeface="+mn-ea"/>
                <a:cs typeface="+mn-cs"/>
              </a:rPr>
              <a:t>- OR – </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1600" b="0" i="0" u="none" strike="noStrike" kern="1200" cap="none" spc="0" normalizeH="0" baseline="0" noProof="0" dirty="0">
                <a:ln>
                  <a:noFill/>
                </a:ln>
                <a:solidFill>
                  <a:prstClr val="black"/>
                </a:solidFill>
                <a:effectLst/>
                <a:uLnTx/>
                <a:uFillTx/>
                <a:latin typeface="Lucida Sans Unicode"/>
                <a:ea typeface="+mn-ea"/>
                <a:cs typeface="+mn-cs"/>
              </a:rPr>
              <a:t>≤3% by weight of the total capacity of the container remains if the container ≤119-gallons</a:t>
            </a:r>
          </a:p>
          <a:p>
            <a:pPr marL="137160"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en-US" sz="1600" b="0" i="0" u="none" strike="noStrike" kern="1200" cap="none" spc="0" normalizeH="0" baseline="0" noProof="0" dirty="0">
                <a:ln>
                  <a:noFill/>
                </a:ln>
                <a:solidFill>
                  <a:srgbClr val="00B050"/>
                </a:solidFill>
                <a:effectLst/>
                <a:uLnTx/>
                <a:uFillTx/>
                <a:latin typeface="Lucida Sans Unicode"/>
                <a:ea typeface="+mn-ea"/>
                <a:cs typeface="+mn-cs"/>
              </a:rPr>
              <a:t> - OR – </a:t>
            </a:r>
          </a:p>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1600" b="0" i="0" u="none" strike="noStrike" kern="1200" cap="none" spc="0" normalizeH="0" baseline="0" noProof="0" dirty="0">
                <a:ln>
                  <a:noFill/>
                </a:ln>
                <a:solidFill>
                  <a:prstClr val="black"/>
                </a:solidFill>
                <a:effectLst/>
                <a:uLnTx/>
                <a:uFillTx/>
                <a:latin typeface="Lucida Sans Unicode"/>
                <a:ea typeface="+mn-ea"/>
                <a:cs typeface="+mn-cs"/>
              </a:rPr>
              <a:t>≤0.3% by weight of the total capacity of the container remains if the container is &gt;119 gallons</a:t>
            </a:r>
            <a:endParaRPr kumimoji="0" lang="en-US" sz="1600" b="0" i="0" u="none" strike="noStrike" kern="1200" cap="none" spc="0" normalizeH="0" baseline="0" noProof="0" dirty="0">
              <a:ln>
                <a:noFill/>
              </a:ln>
              <a:solidFill>
                <a:srgbClr val="2DA2BF"/>
              </a:solidFill>
              <a:effectLst/>
              <a:uLnTx/>
              <a:uFillTx/>
              <a:latin typeface="Lucida Sans Unicode"/>
              <a:ea typeface="+mn-ea"/>
              <a:cs typeface="+mn-cs"/>
            </a:endParaRPr>
          </a:p>
          <a:p>
            <a:endParaRPr lang="en-US" dirty="0"/>
          </a:p>
        </p:txBody>
      </p:sp>
      <p:pic>
        <p:nvPicPr>
          <p:cNvPr id="4" name="Picture 3">
            <a:extLst>
              <a:ext uri="{FF2B5EF4-FFF2-40B4-BE49-F238E27FC236}">
                <a16:creationId xmlns:a16="http://schemas.microsoft.com/office/drawing/2014/main" id="{4E5B1F3A-B3AB-5D6C-04D1-E4568AA3D7ED}"/>
              </a:ext>
            </a:extLst>
          </p:cNvPr>
          <p:cNvPicPr>
            <a:picLocks noChangeAspect="1"/>
          </p:cNvPicPr>
          <p:nvPr/>
        </p:nvPicPr>
        <p:blipFill>
          <a:blip r:embed="rId3"/>
          <a:stretch>
            <a:fillRect/>
          </a:stretch>
        </p:blipFill>
        <p:spPr>
          <a:xfrm>
            <a:off x="194982" y="1627094"/>
            <a:ext cx="2984923" cy="2800335"/>
          </a:xfrm>
          <a:prstGeom prst="rect">
            <a:avLst/>
          </a:prstGeom>
        </p:spPr>
      </p:pic>
    </p:spTree>
    <p:extLst>
      <p:ext uri="{BB962C8B-B14F-4D97-AF65-F5344CB8AC3E}">
        <p14:creationId xmlns:p14="http://schemas.microsoft.com/office/powerpoint/2010/main" val="271266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0365-25FB-03A9-EE5A-79D4DE51B775}"/>
              </a:ext>
            </a:extLst>
          </p:cNvPr>
          <p:cNvSpPr>
            <a:spLocks noGrp="1"/>
          </p:cNvSpPr>
          <p:nvPr>
            <p:ph type="title"/>
          </p:nvPr>
        </p:nvSpPr>
        <p:spPr>
          <a:xfrm>
            <a:off x="534863" y="-66735"/>
            <a:ext cx="8520600" cy="572700"/>
          </a:xfrm>
        </p:spPr>
        <p:txBody>
          <a:bodyPr/>
          <a:lstStyle/>
          <a:p>
            <a:r>
              <a:rPr lang="en-US" sz="3200" dirty="0">
                <a:solidFill>
                  <a:schemeClr val="tx1"/>
                </a:solidFill>
              </a:rPr>
              <a:t>Solid Waste</a:t>
            </a:r>
            <a:br>
              <a:rPr lang="en-US" sz="3200" dirty="0"/>
            </a:br>
            <a:r>
              <a:rPr lang="en-US" sz="3200" b="0" dirty="0"/>
              <a:t>40 CFR 261.2(b) – Abandoned Material</a:t>
            </a:r>
            <a:br>
              <a:rPr lang="en-US" sz="3200" dirty="0"/>
            </a:br>
            <a:endParaRPr lang="en-US" sz="3200" dirty="0"/>
          </a:p>
        </p:txBody>
      </p:sp>
      <p:sp>
        <p:nvSpPr>
          <p:cNvPr id="3" name="Text Placeholder 2">
            <a:extLst>
              <a:ext uri="{FF2B5EF4-FFF2-40B4-BE49-F238E27FC236}">
                <a16:creationId xmlns:a16="http://schemas.microsoft.com/office/drawing/2014/main" id="{7A6AA6F2-3C08-C13C-25B0-855DA204A2BC}"/>
              </a:ext>
            </a:extLst>
          </p:cNvPr>
          <p:cNvSpPr>
            <a:spLocks noGrp="1"/>
          </p:cNvSpPr>
          <p:nvPr>
            <p:ph type="body" idx="1"/>
          </p:nvPr>
        </p:nvSpPr>
        <p:spPr>
          <a:xfrm>
            <a:off x="190589" y="784332"/>
            <a:ext cx="4381411" cy="3780944"/>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Any material that is:</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Disposed of</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Burned or incinerated</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Accumulated, stored, or treated (but not recycled) before or in lieu of being abandoned by being disposed of, burned/incinerated</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Sham recycled</a:t>
            </a:r>
            <a:endParaRPr lang="en-US" dirty="0"/>
          </a:p>
        </p:txBody>
      </p:sp>
      <p:pic>
        <p:nvPicPr>
          <p:cNvPr id="5" name="Picture 4">
            <a:extLst>
              <a:ext uri="{FF2B5EF4-FFF2-40B4-BE49-F238E27FC236}">
                <a16:creationId xmlns:a16="http://schemas.microsoft.com/office/drawing/2014/main" id="{78320FE5-E56C-A11F-87D1-4BE85582A50C}"/>
              </a:ext>
            </a:extLst>
          </p:cNvPr>
          <p:cNvPicPr>
            <a:picLocks noChangeAspect="1"/>
          </p:cNvPicPr>
          <p:nvPr/>
        </p:nvPicPr>
        <p:blipFill>
          <a:blip r:embed="rId3"/>
          <a:stretch>
            <a:fillRect/>
          </a:stretch>
        </p:blipFill>
        <p:spPr>
          <a:xfrm>
            <a:off x="6076160" y="2397703"/>
            <a:ext cx="2362870" cy="1742518"/>
          </a:xfrm>
          <a:prstGeom prst="rect">
            <a:avLst/>
          </a:prstGeom>
        </p:spPr>
      </p:pic>
      <p:pic>
        <p:nvPicPr>
          <p:cNvPr id="4" name="Picture 3">
            <a:extLst>
              <a:ext uri="{FF2B5EF4-FFF2-40B4-BE49-F238E27FC236}">
                <a16:creationId xmlns:a16="http://schemas.microsoft.com/office/drawing/2014/main" id="{19A4FD4D-486C-8983-C38D-76893D8071D7}"/>
              </a:ext>
            </a:extLst>
          </p:cNvPr>
          <p:cNvPicPr>
            <a:picLocks noChangeAspect="1"/>
          </p:cNvPicPr>
          <p:nvPr/>
        </p:nvPicPr>
        <p:blipFill>
          <a:blip r:embed="rId4"/>
          <a:stretch>
            <a:fillRect/>
          </a:stretch>
        </p:blipFill>
        <p:spPr>
          <a:xfrm>
            <a:off x="4975411" y="1110855"/>
            <a:ext cx="2402479" cy="1640282"/>
          </a:xfrm>
          <a:prstGeom prst="rect">
            <a:avLst/>
          </a:prstGeom>
        </p:spPr>
      </p:pic>
    </p:spTree>
    <p:extLst>
      <p:ext uri="{BB962C8B-B14F-4D97-AF65-F5344CB8AC3E}">
        <p14:creationId xmlns:p14="http://schemas.microsoft.com/office/powerpoint/2010/main" val="19294555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3" name="Picture 2" descr="A picture containing cartoon, design">
            <a:extLst>
              <a:ext uri="{FF2B5EF4-FFF2-40B4-BE49-F238E27FC236}">
                <a16:creationId xmlns:a16="http://schemas.microsoft.com/office/drawing/2014/main" id="{4D237E55-CE4A-6CB8-FB27-E3CEFD7A0F1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44669" y="642968"/>
            <a:ext cx="3217209" cy="3217209"/>
          </a:xfrm>
          <a:prstGeom prst="rect">
            <a:avLst/>
          </a:prstGeom>
        </p:spPr>
      </p:pic>
      <p:sp>
        <p:nvSpPr>
          <p:cNvPr id="118" name="Google Shape;118;p23"/>
          <p:cNvSpPr txBox="1">
            <a:spLocks noGrp="1"/>
          </p:cNvSpPr>
          <p:nvPr>
            <p:ph type="title"/>
          </p:nvPr>
        </p:nvSpPr>
        <p:spPr>
          <a:xfrm>
            <a:off x="877419" y="1283323"/>
            <a:ext cx="8520600" cy="118421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kumimoji="0" lang="en-US" sz="6600" b="0" i="0" u="none" strike="noStrike" kern="0" cap="none" spc="0" normalizeH="0" baseline="0" noProof="0" dirty="0">
                <a:ln>
                  <a:noFill/>
                </a:ln>
                <a:solidFill>
                  <a:srgbClr val="FFFFFF"/>
                </a:solidFill>
                <a:effectLst/>
                <a:uLnTx/>
                <a:uFillTx/>
                <a:latin typeface="Calibri"/>
                <a:cs typeface="Calibri"/>
                <a:sym typeface="Calibri"/>
              </a:rPr>
              <a:t>Questions?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98B594-E002-A428-A932-4CD86C6D00AD}"/>
              </a:ext>
            </a:extLst>
          </p:cNvPr>
          <p:cNvPicPr>
            <a:picLocks noChangeAspect="1"/>
          </p:cNvPicPr>
          <p:nvPr/>
        </p:nvPicPr>
        <p:blipFill>
          <a:blip r:embed="rId3"/>
          <a:stretch>
            <a:fillRect/>
          </a:stretch>
        </p:blipFill>
        <p:spPr>
          <a:xfrm>
            <a:off x="5411983" y="2571750"/>
            <a:ext cx="3521244" cy="2109444"/>
          </a:xfrm>
          <a:prstGeom prst="rect">
            <a:avLst/>
          </a:prstGeom>
        </p:spPr>
      </p:pic>
      <p:sp>
        <p:nvSpPr>
          <p:cNvPr id="2" name="Title 1">
            <a:extLst>
              <a:ext uri="{FF2B5EF4-FFF2-40B4-BE49-F238E27FC236}">
                <a16:creationId xmlns:a16="http://schemas.microsoft.com/office/drawing/2014/main" id="{71C5F51D-99D2-8981-2AA1-1E093E3C5B18}"/>
              </a:ext>
            </a:extLst>
          </p:cNvPr>
          <p:cNvSpPr>
            <a:spLocks noGrp="1"/>
          </p:cNvSpPr>
          <p:nvPr>
            <p:ph type="title"/>
          </p:nvPr>
        </p:nvSpPr>
        <p:spPr>
          <a:xfrm>
            <a:off x="1040620" y="-83191"/>
            <a:ext cx="8520600" cy="572700"/>
          </a:xfrm>
        </p:spPr>
        <p:txBody>
          <a:bodyPr/>
          <a:lstStyle/>
          <a:p>
            <a:r>
              <a:rPr lang="en-US" sz="3200" dirty="0">
                <a:solidFill>
                  <a:schemeClr val="tx1"/>
                </a:solidFill>
              </a:rPr>
              <a:t>Solid Waste</a:t>
            </a:r>
            <a:br>
              <a:rPr lang="en-US" sz="3200" dirty="0"/>
            </a:br>
            <a:r>
              <a:rPr lang="en-US" sz="3200" b="0" dirty="0"/>
              <a:t>40 CFR 261.2(c) – Recycled Material</a:t>
            </a:r>
            <a:br>
              <a:rPr lang="en-US" dirty="0"/>
            </a:br>
            <a:endParaRPr lang="en-US" dirty="0"/>
          </a:p>
        </p:txBody>
      </p:sp>
      <p:sp>
        <p:nvSpPr>
          <p:cNvPr id="3" name="Text Placeholder 2">
            <a:extLst>
              <a:ext uri="{FF2B5EF4-FFF2-40B4-BE49-F238E27FC236}">
                <a16:creationId xmlns:a16="http://schemas.microsoft.com/office/drawing/2014/main" id="{E0556613-DDC5-FE5B-A84D-8C6A6B5D63E4}"/>
              </a:ext>
            </a:extLst>
          </p:cNvPr>
          <p:cNvSpPr>
            <a:spLocks noGrp="1"/>
          </p:cNvSpPr>
          <p:nvPr>
            <p:ph type="body" idx="1"/>
          </p:nvPr>
        </p:nvSpPr>
        <p:spPr>
          <a:xfrm>
            <a:off x="707493" y="863550"/>
            <a:ext cx="4825630" cy="3416400"/>
          </a:xfrm>
        </p:spPr>
        <p:txBody>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Any material that is recycled, or accumulated, stored or treated before recycling, if it is:</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Used in a manner constituting disposal</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Burned for energy recovery </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Reclaimed</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Accumulated speculatively</a:t>
            </a:r>
            <a:endParaRPr lang="en-US" dirty="0"/>
          </a:p>
        </p:txBody>
      </p:sp>
      <p:pic>
        <p:nvPicPr>
          <p:cNvPr id="5" name="Picture 4">
            <a:extLst>
              <a:ext uri="{FF2B5EF4-FFF2-40B4-BE49-F238E27FC236}">
                <a16:creationId xmlns:a16="http://schemas.microsoft.com/office/drawing/2014/main" id="{BF7A0EC6-4F8F-BAA8-0357-4FAEBF67FDE9}"/>
              </a:ext>
            </a:extLst>
          </p:cNvPr>
          <p:cNvPicPr>
            <a:picLocks noChangeAspect="1"/>
          </p:cNvPicPr>
          <p:nvPr/>
        </p:nvPicPr>
        <p:blipFill>
          <a:blip r:embed="rId4"/>
          <a:stretch>
            <a:fillRect/>
          </a:stretch>
        </p:blipFill>
        <p:spPr>
          <a:xfrm>
            <a:off x="6296825" y="1109746"/>
            <a:ext cx="2493480" cy="1176630"/>
          </a:xfrm>
          <a:prstGeom prst="rect">
            <a:avLst/>
          </a:prstGeom>
        </p:spPr>
      </p:pic>
      <p:pic>
        <p:nvPicPr>
          <p:cNvPr id="4" name="Picture 3">
            <a:extLst>
              <a:ext uri="{FF2B5EF4-FFF2-40B4-BE49-F238E27FC236}">
                <a16:creationId xmlns:a16="http://schemas.microsoft.com/office/drawing/2014/main" id="{68733BD3-230C-5386-2060-91E50190A738}"/>
              </a:ext>
            </a:extLst>
          </p:cNvPr>
          <p:cNvPicPr>
            <a:picLocks noChangeAspect="1"/>
          </p:cNvPicPr>
          <p:nvPr/>
        </p:nvPicPr>
        <p:blipFill>
          <a:blip r:embed="rId5"/>
          <a:stretch>
            <a:fillRect/>
          </a:stretch>
        </p:blipFill>
        <p:spPr>
          <a:xfrm>
            <a:off x="4540032" y="2195454"/>
            <a:ext cx="1457840" cy="1107750"/>
          </a:xfrm>
          <a:prstGeom prst="rect">
            <a:avLst/>
          </a:prstGeom>
        </p:spPr>
      </p:pic>
    </p:spTree>
    <p:extLst>
      <p:ext uri="{BB962C8B-B14F-4D97-AF65-F5344CB8AC3E}">
        <p14:creationId xmlns:p14="http://schemas.microsoft.com/office/powerpoint/2010/main" val="2442313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BC1B3-17DD-93EF-0D90-5AFA3A6D4B4C}"/>
              </a:ext>
            </a:extLst>
          </p:cNvPr>
          <p:cNvSpPr>
            <a:spLocks noGrp="1"/>
          </p:cNvSpPr>
          <p:nvPr>
            <p:ph type="title"/>
          </p:nvPr>
        </p:nvSpPr>
        <p:spPr>
          <a:xfrm>
            <a:off x="380444" y="117748"/>
            <a:ext cx="9104981" cy="1404027"/>
          </a:xfrm>
        </p:spPr>
        <p:txBody>
          <a:bodyPr/>
          <a:lstStyle/>
          <a:p>
            <a:r>
              <a:rPr lang="en-US" sz="3200" dirty="0">
                <a:solidFill>
                  <a:schemeClr val="tx1"/>
                </a:solidFill>
              </a:rPr>
              <a:t>Solid Waste</a:t>
            </a:r>
            <a:br>
              <a:rPr lang="en-US" sz="3200" dirty="0"/>
            </a:br>
            <a:br>
              <a:rPr lang="en-US" sz="3200" dirty="0"/>
            </a:br>
            <a:endParaRPr lang="en-US" sz="3200" dirty="0"/>
          </a:p>
        </p:txBody>
      </p:sp>
      <p:sp>
        <p:nvSpPr>
          <p:cNvPr id="3" name="Text Placeholder 2">
            <a:extLst>
              <a:ext uri="{FF2B5EF4-FFF2-40B4-BE49-F238E27FC236}">
                <a16:creationId xmlns:a16="http://schemas.microsoft.com/office/drawing/2014/main" id="{86F723BA-5465-89E3-B8D7-6153CF02A8CE}"/>
              </a:ext>
            </a:extLst>
          </p:cNvPr>
          <p:cNvSpPr>
            <a:spLocks noGrp="1"/>
          </p:cNvSpPr>
          <p:nvPr>
            <p:ph type="body" idx="1"/>
          </p:nvPr>
        </p:nvSpPr>
        <p:spPr>
          <a:xfrm>
            <a:off x="266978" y="618290"/>
            <a:ext cx="8770231" cy="1036974"/>
          </a:xfrm>
        </p:spPr>
        <p:txBody>
          <a:bodyPr/>
          <a:lstStyle/>
          <a:p>
            <a:pPr marL="109728"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Lucida Sans Unicode"/>
                <a:ea typeface="+mn-ea"/>
                <a:cs typeface="+mn-cs"/>
              </a:rPr>
              <a:t>40 CFR 261.2(d) – Inherently Waste-Like Material</a:t>
            </a:r>
          </a:p>
          <a:p>
            <a:endParaRPr lang="en-US" dirty="0"/>
          </a:p>
        </p:txBody>
      </p:sp>
      <p:sp>
        <p:nvSpPr>
          <p:cNvPr id="5" name="TextBox 4">
            <a:extLst>
              <a:ext uri="{FF2B5EF4-FFF2-40B4-BE49-F238E27FC236}">
                <a16:creationId xmlns:a16="http://schemas.microsoft.com/office/drawing/2014/main" id="{8F5302F6-112E-7EC4-9BB2-06C925751E7E}"/>
              </a:ext>
            </a:extLst>
          </p:cNvPr>
          <p:cNvSpPr txBox="1"/>
          <p:nvPr/>
        </p:nvSpPr>
        <p:spPr>
          <a:xfrm>
            <a:off x="322043" y="1324090"/>
            <a:ext cx="4742198" cy="2831544"/>
          </a:xfrm>
          <a:prstGeom prst="rect">
            <a:avLst/>
          </a:prstGeom>
          <a:noFill/>
        </p:spPr>
        <p:txBody>
          <a:bodyPr wrap="square">
            <a:spAutoFit/>
          </a:bodyPr>
          <a:lstStyle/>
          <a:p>
            <a:pPr marL="365760" marR="0" lvl="0" indent="-256032" algn="l" defTabSz="914400" rtl="0" eaLnBrk="1" fontAlgn="auto" latinLnBrk="0" hangingPunct="1">
              <a:lnSpc>
                <a:spcPct val="100000"/>
              </a:lnSpc>
              <a:spcBef>
                <a:spcPts val="400"/>
              </a:spcBef>
              <a:spcAft>
                <a:spcPts val="0"/>
              </a:spcAft>
              <a:buClr>
                <a:srgbClr val="00B050"/>
              </a:buClr>
              <a:buSzPct val="68000"/>
              <a:buFont typeface="Wingdings 3"/>
              <a:buChar char=""/>
              <a:tabLst/>
              <a:defRPr/>
            </a:pP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The following materials are solid waste </a:t>
            </a:r>
            <a:r>
              <a:rPr kumimoji="0" lang="en-US" sz="2700" b="0" i="1" u="none" strike="noStrike" kern="1200" cap="none" spc="0" normalizeH="0" baseline="0" noProof="0" dirty="0">
                <a:ln>
                  <a:noFill/>
                </a:ln>
                <a:solidFill>
                  <a:prstClr val="black"/>
                </a:solidFill>
                <a:effectLst/>
                <a:uLnTx/>
                <a:uFillTx/>
                <a:latin typeface="Lucida Sans Unicode"/>
                <a:ea typeface="+mn-ea"/>
                <a:cs typeface="+mn-cs"/>
              </a:rPr>
              <a:t>when recycled</a:t>
            </a:r>
            <a:r>
              <a:rPr kumimoji="0" lang="en-US" sz="2700" b="0" i="0" u="none" strike="noStrike" kern="1200" cap="none" spc="0" normalizeH="0" baseline="0" noProof="0" dirty="0">
                <a:ln>
                  <a:noFill/>
                </a:ln>
                <a:solidFill>
                  <a:prstClr val="black"/>
                </a:solidFill>
                <a:effectLst/>
                <a:uLnTx/>
                <a:uFillTx/>
                <a:latin typeface="Lucida Sans Unicode"/>
                <a:ea typeface="+mn-ea"/>
                <a:cs typeface="+mn-cs"/>
              </a:rPr>
              <a:t>:</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F020, F021, F022, F023, F026, and F028</a:t>
            </a:r>
          </a:p>
          <a:p>
            <a:pPr marL="621792" marR="0" lvl="1" indent="-228600" algn="l" defTabSz="914400" rtl="0" eaLnBrk="1" fontAlgn="auto" latinLnBrk="0" hangingPunct="1">
              <a:lnSpc>
                <a:spcPct val="100000"/>
              </a:lnSpc>
              <a:spcBef>
                <a:spcPts val="324"/>
              </a:spcBef>
              <a:spcAft>
                <a:spcPts val="0"/>
              </a:spcAft>
              <a:buClr>
                <a:srgbClr val="00B050"/>
              </a:buClr>
              <a:buSzTx/>
              <a:buFont typeface="Verdana"/>
              <a:buChar char="◦"/>
              <a:tabLst/>
              <a:defRPr/>
            </a:pPr>
            <a:r>
              <a:rPr kumimoji="0" lang="en-US" sz="2300" b="0" i="0" u="none" strike="noStrike" kern="1200" cap="none" spc="0" normalizeH="0" baseline="0" noProof="0" dirty="0">
                <a:ln>
                  <a:noFill/>
                </a:ln>
                <a:solidFill>
                  <a:prstClr val="black"/>
                </a:solidFill>
                <a:effectLst/>
                <a:uLnTx/>
                <a:uFillTx/>
                <a:latin typeface="Lucida Sans Unicode"/>
                <a:ea typeface="+mn-ea"/>
                <a:cs typeface="+mn-cs"/>
              </a:rPr>
              <a:t>Secondary materials fed to a halogen acid furnace</a:t>
            </a:r>
          </a:p>
        </p:txBody>
      </p:sp>
      <p:pic>
        <p:nvPicPr>
          <p:cNvPr id="6" name="Picture 5">
            <a:extLst>
              <a:ext uri="{FF2B5EF4-FFF2-40B4-BE49-F238E27FC236}">
                <a16:creationId xmlns:a16="http://schemas.microsoft.com/office/drawing/2014/main" id="{DF7BECE6-5C46-F2B6-9C50-101FDB231B11}"/>
              </a:ext>
            </a:extLst>
          </p:cNvPr>
          <p:cNvPicPr>
            <a:picLocks noChangeAspect="1"/>
          </p:cNvPicPr>
          <p:nvPr/>
        </p:nvPicPr>
        <p:blipFill>
          <a:blip r:embed="rId3"/>
          <a:stretch>
            <a:fillRect/>
          </a:stretch>
        </p:blipFill>
        <p:spPr>
          <a:xfrm>
            <a:off x="5482787" y="1606747"/>
            <a:ext cx="3182807" cy="2390728"/>
          </a:xfrm>
          <a:prstGeom prst="rect">
            <a:avLst/>
          </a:prstGeom>
        </p:spPr>
      </p:pic>
    </p:spTree>
    <p:extLst>
      <p:ext uri="{BB962C8B-B14F-4D97-AF65-F5344CB8AC3E}">
        <p14:creationId xmlns:p14="http://schemas.microsoft.com/office/powerpoint/2010/main" val="35218582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TotalTime>
  <Words>6286</Words>
  <Application>Microsoft Office PowerPoint</Application>
  <PresentationFormat>On-screen Show (16:9)</PresentationFormat>
  <Paragraphs>500</Paragraphs>
  <Slides>70</Slides>
  <Notes>56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Arial</vt:lpstr>
      <vt:lpstr>Calibri</vt:lpstr>
      <vt:lpstr>Lucida Sans Unicode</vt:lpstr>
      <vt:lpstr>Times New Roman</vt:lpstr>
      <vt:lpstr>Verdana</vt:lpstr>
      <vt:lpstr>Wingdings 2</vt:lpstr>
      <vt:lpstr>Wingdings 3</vt:lpstr>
      <vt:lpstr>Simple Light</vt:lpstr>
      <vt:lpstr>2022 NAHMMA Workshop  New Inspector Training:</vt:lpstr>
      <vt:lpstr>Hazardous Waste Determination</vt:lpstr>
      <vt:lpstr>PowerPoint Presentation</vt:lpstr>
      <vt:lpstr>What is a Solid Waste?</vt:lpstr>
      <vt:lpstr>40 CFR 261.2 Definition of Solid Waste </vt:lpstr>
      <vt:lpstr>Solid Waste 40 CFR 261.2(a)(2) – Discarded Material </vt:lpstr>
      <vt:lpstr>Solid Waste 40 CFR 261.2(b) – Abandoned Material </vt:lpstr>
      <vt:lpstr>Solid Waste 40 CFR 261.2(c) – Recycled Material </vt:lpstr>
      <vt:lpstr>Solid Waste  </vt:lpstr>
      <vt:lpstr>What is a Solid Waste?</vt:lpstr>
      <vt:lpstr>What is NOT a Solid Waste?  40 CFR 261.2(e) – Materials that are NOT Solid Waste When Recycled </vt:lpstr>
      <vt:lpstr>PowerPoint Presentation</vt:lpstr>
      <vt:lpstr>What is this stuff?</vt:lpstr>
      <vt:lpstr>Solid Waste</vt:lpstr>
      <vt:lpstr>What is a Hazardous Waste?</vt:lpstr>
      <vt:lpstr>What is a Hazardous Waste?  40 CFR 261.3 Definition of Hazardous Waste </vt:lpstr>
      <vt:lpstr>Hazardous Waste  40 CFR 261.3  Definition of Hazardous Waste </vt:lpstr>
      <vt:lpstr>Characteristic Wastes 40 CFR 261 Subpart C: </vt:lpstr>
      <vt:lpstr>Hazardous Waste 40 CFR 261 Subpart C: Characteristics of Hazardous Waste </vt:lpstr>
      <vt:lpstr>Characteristic Wastes – Subpart C</vt:lpstr>
      <vt:lpstr>Ignitability – D001 A solid waste exhibits the characteristic of ignitability if it has any of the following properties:  </vt:lpstr>
      <vt:lpstr>Ignitability – D001</vt:lpstr>
      <vt:lpstr>Corrosivity – D002 A solid waste exhibits the characteristic of corrosivity if it has either of the following properties:  </vt:lpstr>
      <vt:lpstr>Corrosivity – D002 </vt:lpstr>
      <vt:lpstr>Reactivity – D003 A solid waste exhibits the characteristic of reactivity if it has any of the following properties:   </vt:lpstr>
      <vt:lpstr>Reactivity – D003 A solid waste exhibits the characteristic of reactivity if it has any of the following properties:   </vt:lpstr>
      <vt:lpstr>Toxicity  - D004 through D043 A solid waste exhibits the characteristic of toxicity if the TCLP extract of a sample of the waste exceeds the regulatory threshold for at least one identified constituent. </vt:lpstr>
      <vt:lpstr>Toxicity - D004 through D043</vt:lpstr>
      <vt:lpstr>Toxicity - D004 through D043</vt:lpstr>
      <vt:lpstr>Listed Wastes 40 CFR 261 Subpart D: </vt:lpstr>
      <vt:lpstr>Hazardous Waste 40 CFR 261 Subpart D: Lists of Hazardous Waste </vt:lpstr>
      <vt:lpstr>Listed Wastes – Subpart D</vt:lpstr>
      <vt:lpstr>F-Listed Wastes </vt:lpstr>
      <vt:lpstr>F-List:  Non-Specific Sources</vt:lpstr>
      <vt:lpstr>F-List:  Non-Specific Sources</vt:lpstr>
      <vt:lpstr>F-List:  Spent Solvents</vt:lpstr>
      <vt:lpstr>F-List:  Spent Solvents</vt:lpstr>
      <vt:lpstr>F-List:  Spent Solvents</vt:lpstr>
      <vt:lpstr>F-List:  Spent Solvents</vt:lpstr>
      <vt:lpstr>F-List:  Spent Solvents</vt:lpstr>
      <vt:lpstr>F-List:  Spent Solvents</vt:lpstr>
      <vt:lpstr>F-List:  Spent Solvents</vt:lpstr>
      <vt:lpstr>F-List:  Spent Solvents</vt:lpstr>
      <vt:lpstr>F-List:  Spent Solvents</vt:lpstr>
      <vt:lpstr>F-List:  Spent Solvents</vt:lpstr>
      <vt:lpstr>F-List:  Spent Solvents</vt:lpstr>
      <vt:lpstr>F-List:  Spent Solvents</vt:lpstr>
      <vt:lpstr>F-List:  Spent Solvents</vt:lpstr>
      <vt:lpstr>F-List:  Solvent Contaminated Rags</vt:lpstr>
      <vt:lpstr>F-List:  Plating Waste</vt:lpstr>
      <vt:lpstr>F-List:  Plating Waste</vt:lpstr>
      <vt:lpstr>K-Listed Wastes</vt:lpstr>
      <vt:lpstr>K-List:  Specific Sources</vt:lpstr>
      <vt:lpstr>K-List:  Specific Sources</vt:lpstr>
      <vt:lpstr>K-List:  Specific Sources</vt:lpstr>
      <vt:lpstr>P/U- Listed Wastes</vt:lpstr>
      <vt:lpstr>P/U-List:  Discarded Commercial Chemical Products</vt:lpstr>
      <vt:lpstr>P/U-List:  Discarded Commercial Chemical Products</vt:lpstr>
      <vt:lpstr>P/U-List:  Discarded Commercial Chemical Products</vt:lpstr>
      <vt:lpstr>P/U-List:  Discarded Commercial Chemical Products</vt:lpstr>
      <vt:lpstr>P/U-List:  Discarded Commercial Chemical Products</vt:lpstr>
      <vt:lpstr>Unlisted:  Discarded Commercial Chemical Products</vt:lpstr>
      <vt:lpstr>Listed Wastes – Additional Info</vt:lpstr>
      <vt:lpstr>Listed Wastes – Additional Info</vt:lpstr>
      <vt:lpstr>Process Unit – Blasting unit</vt:lpstr>
      <vt:lpstr>Process Unit – Parts Washer  May or may not result in a hazardous waste </vt:lpstr>
      <vt:lpstr>Process Unit – Parts Washer May or may not result in a hazardous waste </vt:lpstr>
      <vt:lpstr>Waste vs. Empty Container</vt:lpstr>
      <vt:lpstr>Waste vs. Empty Container Certain conditions must exist in order for a container to be considered “RCRA empty” [261.7(b)(1)]: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Richards, Jean</cp:lastModifiedBy>
  <cp:revision>20</cp:revision>
  <dcterms:modified xsi:type="dcterms:W3CDTF">2023-05-10T18:41:45Z</dcterms:modified>
</cp:coreProperties>
</file>