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0"/>
  </p:notesMasterIdLst>
  <p:sldIdLst>
    <p:sldId id="256" r:id="rId2"/>
    <p:sldId id="296" r:id="rId3"/>
    <p:sldId id="297" r:id="rId4"/>
    <p:sldId id="269" r:id="rId5"/>
    <p:sldId id="266" r:id="rId6"/>
    <p:sldId id="268" r:id="rId7"/>
    <p:sldId id="267" r:id="rId8"/>
    <p:sldId id="271" r:id="rId9"/>
    <p:sldId id="272" r:id="rId10"/>
    <p:sldId id="273" r:id="rId11"/>
    <p:sldId id="288" r:id="rId12"/>
    <p:sldId id="289" r:id="rId13"/>
    <p:sldId id="290" r:id="rId14"/>
    <p:sldId id="270" r:id="rId15"/>
    <p:sldId id="275" r:id="rId16"/>
    <p:sldId id="278" r:id="rId17"/>
    <p:sldId id="277" r:id="rId18"/>
    <p:sldId id="279" r:id="rId19"/>
    <p:sldId id="287" r:id="rId20"/>
    <p:sldId id="298" r:id="rId21"/>
    <p:sldId id="281" r:id="rId22"/>
    <p:sldId id="258" r:id="rId23"/>
    <p:sldId id="291" r:id="rId24"/>
    <p:sldId id="282" r:id="rId25"/>
    <p:sldId id="293" r:id="rId26"/>
    <p:sldId id="262" r:id="rId27"/>
    <p:sldId id="280" r:id="rId28"/>
    <p:sldId id="294" r:id="rId29"/>
    <p:sldId id="295" r:id="rId30"/>
    <p:sldId id="283" r:id="rId31"/>
    <p:sldId id="263" r:id="rId32"/>
    <p:sldId id="265" r:id="rId33"/>
    <p:sldId id="264" r:id="rId34"/>
    <p:sldId id="285" r:id="rId35"/>
    <p:sldId id="286" r:id="rId36"/>
    <p:sldId id="274" r:id="rId37"/>
    <p:sldId id="300" r:id="rId38"/>
    <p:sldId id="29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uz, Vanessa M" initials="CVM" lastIdx="1" clrIdx="0">
    <p:extLst>
      <p:ext uri="{19B8F6BF-5375-455C-9EA6-DF929625EA0E}">
        <p15:presenceInfo xmlns:p15="http://schemas.microsoft.com/office/powerpoint/2012/main" userId="S-1-5-21-435235264-1480536459-1851928258-1254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11" autoAdjust="0"/>
  </p:normalViewPr>
  <p:slideViewPr>
    <p:cSldViewPr snapToGrid="0">
      <p:cViewPr varScale="1">
        <p:scale>
          <a:sx n="104" d="100"/>
          <a:sy n="104" d="100"/>
        </p:scale>
        <p:origin x="1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A84AF-70E0-49B8-87B3-5D3C3AC8F678}"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454A7-B6AC-432E-91B3-330D12B3E7EA}" type="slidenum">
              <a:rPr lang="en-US" smtClean="0"/>
              <a:t>‹#›</a:t>
            </a:fld>
            <a:endParaRPr lang="en-US"/>
          </a:p>
        </p:txBody>
      </p:sp>
    </p:spTree>
    <p:extLst>
      <p:ext uri="{BB962C8B-B14F-4D97-AF65-F5344CB8AC3E}">
        <p14:creationId xmlns:p14="http://schemas.microsoft.com/office/powerpoint/2010/main" val="42131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probably never heard of Eric </a:t>
            </a:r>
            <a:r>
              <a:rPr lang="en-US" dirty="0" err="1"/>
              <a:t>Rotheim</a:t>
            </a:r>
            <a:r>
              <a:rPr lang="en-US" dirty="0"/>
              <a:t>, but there’s no doubt you are familiar with his work.</a:t>
            </a:r>
            <a:r>
              <a:rPr lang="en-US" baseline="0" dirty="0"/>
              <a:t> So it wasn’t until WWII that this invention became popular to keep soldiers safe. However, it was around the 1950’s when the can as we know it today was revolutionized…that little mechanism we all take for granted - for when we press it something comes out…and uniform…the valve. It was that part that made the can so diverse and widely able to be used. </a:t>
            </a:r>
            <a:endParaRPr lang="en-US" dirty="0"/>
          </a:p>
        </p:txBody>
      </p:sp>
      <p:sp>
        <p:nvSpPr>
          <p:cNvPr id="4" name="Slide Number Placeholder 3"/>
          <p:cNvSpPr>
            <a:spLocks noGrp="1"/>
          </p:cNvSpPr>
          <p:nvPr>
            <p:ph type="sldNum" sz="quarter" idx="10"/>
          </p:nvPr>
        </p:nvSpPr>
        <p:spPr/>
        <p:txBody>
          <a:bodyPr/>
          <a:lstStyle/>
          <a:p>
            <a:fld id="{45E454A7-B6AC-432E-91B3-330D12B3E7EA}" type="slidenum">
              <a:rPr lang="en-US" smtClean="0"/>
              <a:t>6</a:t>
            </a:fld>
            <a:endParaRPr lang="en-US"/>
          </a:p>
        </p:txBody>
      </p:sp>
    </p:spTree>
    <p:extLst>
      <p:ext uri="{BB962C8B-B14F-4D97-AF65-F5344CB8AC3E}">
        <p14:creationId xmlns:p14="http://schemas.microsoft.com/office/powerpoint/2010/main" val="286688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over 3.75 billion aerosol cans in the US each year</a:t>
            </a:r>
            <a:r>
              <a:rPr lang="en-US" baseline="0" dirty="0"/>
              <a:t> and the EPA estimates that they are 40% of the hazardous waste stream in the retail industry. </a:t>
            </a:r>
            <a:endParaRPr lang="en-US" dirty="0"/>
          </a:p>
        </p:txBody>
      </p:sp>
      <p:sp>
        <p:nvSpPr>
          <p:cNvPr id="4" name="Slide Number Placeholder 3"/>
          <p:cNvSpPr>
            <a:spLocks noGrp="1"/>
          </p:cNvSpPr>
          <p:nvPr>
            <p:ph type="sldNum" sz="quarter" idx="10"/>
          </p:nvPr>
        </p:nvSpPr>
        <p:spPr/>
        <p:txBody>
          <a:bodyPr/>
          <a:lstStyle/>
          <a:p>
            <a:fld id="{45E454A7-B6AC-432E-91B3-330D12B3E7EA}" type="slidenum">
              <a:rPr lang="en-US" smtClean="0"/>
              <a:t>7</a:t>
            </a:fld>
            <a:endParaRPr lang="en-US"/>
          </a:p>
        </p:txBody>
      </p:sp>
    </p:spTree>
    <p:extLst>
      <p:ext uri="{BB962C8B-B14F-4D97-AF65-F5344CB8AC3E}">
        <p14:creationId xmlns:p14="http://schemas.microsoft.com/office/powerpoint/2010/main" val="154057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aerosol can consists of several components, including (but not limited to) the following: (1) The can or container storing both propellant and the product; (2) an actuator or button at the top of the can that is pressed to deliver the product; (3) a valve, which controls delivery or flow of the product; (4) the propellant (a compressed gas or liquefied gas), which provides the pressure in the container to expel or release the product when the actuator is pressed to open the valve; (5) the product itself; and (6) a dip tube, which is connected to the valve to bring the product up through the can to be released when the actuator is pressed.</a:t>
            </a:r>
          </a:p>
        </p:txBody>
      </p:sp>
      <p:sp>
        <p:nvSpPr>
          <p:cNvPr id="4" name="Slide Number Placeholder 3"/>
          <p:cNvSpPr>
            <a:spLocks noGrp="1"/>
          </p:cNvSpPr>
          <p:nvPr>
            <p:ph type="sldNum" sz="quarter" idx="10"/>
          </p:nvPr>
        </p:nvSpPr>
        <p:spPr/>
        <p:txBody>
          <a:bodyPr/>
          <a:lstStyle/>
          <a:p>
            <a:fld id="{45E454A7-B6AC-432E-91B3-330D12B3E7EA}" type="slidenum">
              <a:rPr lang="en-US" smtClean="0"/>
              <a:t>8</a:t>
            </a:fld>
            <a:endParaRPr lang="en-US"/>
          </a:p>
        </p:txBody>
      </p:sp>
    </p:spTree>
    <p:extLst>
      <p:ext uri="{BB962C8B-B14F-4D97-AF65-F5344CB8AC3E}">
        <p14:creationId xmlns:p14="http://schemas.microsoft.com/office/powerpoint/2010/main" val="57458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E454A7-B6AC-432E-91B3-330D12B3E7EA}" type="slidenum">
              <a:rPr lang="en-US" smtClean="0"/>
              <a:t>12</a:t>
            </a:fld>
            <a:endParaRPr lang="en-US"/>
          </a:p>
        </p:txBody>
      </p:sp>
    </p:spTree>
    <p:extLst>
      <p:ext uri="{BB962C8B-B14F-4D97-AF65-F5344CB8AC3E}">
        <p14:creationId xmlns:p14="http://schemas.microsoft.com/office/powerpoint/2010/main" val="3246198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current day rule went into effect nationally on February 7, 2020 and effective within the state on October 30, 2020. </a:t>
            </a:r>
            <a:endParaRPr lang="en-US" dirty="0"/>
          </a:p>
        </p:txBody>
      </p:sp>
      <p:sp>
        <p:nvSpPr>
          <p:cNvPr id="4" name="Slide Number Placeholder 3"/>
          <p:cNvSpPr>
            <a:spLocks noGrp="1"/>
          </p:cNvSpPr>
          <p:nvPr>
            <p:ph type="sldNum" sz="quarter" idx="10"/>
          </p:nvPr>
        </p:nvSpPr>
        <p:spPr/>
        <p:txBody>
          <a:bodyPr/>
          <a:lstStyle/>
          <a:p>
            <a:fld id="{45E454A7-B6AC-432E-91B3-330D12B3E7EA}" type="slidenum">
              <a:rPr lang="en-US" smtClean="0"/>
              <a:t>14</a:t>
            </a:fld>
            <a:endParaRPr lang="en-US"/>
          </a:p>
        </p:txBody>
      </p:sp>
    </p:spTree>
    <p:extLst>
      <p:ext uri="{BB962C8B-B14F-4D97-AF65-F5344CB8AC3E}">
        <p14:creationId xmlns:p14="http://schemas.microsoft.com/office/powerpoint/2010/main" val="926928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C000"/>
                </a:solidFill>
              </a:rPr>
              <a:t>Basically when you press the valve and nothing at all comes out. This does not mean if the valve is broken and nothing can come out. It literally means there is nothing left to be used in the can. It also does not mean you depress the valve until nothing comes out</a:t>
            </a:r>
            <a:r>
              <a:rPr lang="en-US" sz="1200" baseline="0" dirty="0">
                <a:solidFill>
                  <a:srgbClr val="FFC000"/>
                </a:solidFill>
              </a:rPr>
              <a:t> (product or propellant). </a:t>
            </a:r>
            <a:endParaRPr lang="en-US" sz="1200" dirty="0">
              <a:solidFill>
                <a:srgbClr val="FFC000"/>
              </a:solidFill>
            </a:endParaRPr>
          </a:p>
          <a:p>
            <a:endParaRPr lang="en-US" dirty="0"/>
          </a:p>
        </p:txBody>
      </p:sp>
      <p:sp>
        <p:nvSpPr>
          <p:cNvPr id="4" name="Slide Number Placeholder 3"/>
          <p:cNvSpPr>
            <a:spLocks noGrp="1"/>
          </p:cNvSpPr>
          <p:nvPr>
            <p:ph type="sldNum" sz="quarter" idx="10"/>
          </p:nvPr>
        </p:nvSpPr>
        <p:spPr/>
        <p:txBody>
          <a:bodyPr/>
          <a:lstStyle/>
          <a:p>
            <a:fld id="{45E454A7-B6AC-432E-91B3-330D12B3E7EA}" type="slidenum">
              <a:rPr lang="en-US" smtClean="0"/>
              <a:t>18</a:t>
            </a:fld>
            <a:endParaRPr lang="en-US"/>
          </a:p>
        </p:txBody>
      </p:sp>
    </p:spTree>
    <p:extLst>
      <p:ext uri="{BB962C8B-B14F-4D97-AF65-F5344CB8AC3E}">
        <p14:creationId xmlns:p14="http://schemas.microsoft.com/office/powerpoint/2010/main" val="329183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Lucky You! But first you must follow some steps to ensure you choose</a:t>
            </a:r>
            <a:r>
              <a:rPr lang="en-US" baseline="0" dirty="0"/>
              <a:t> wisely.</a:t>
            </a:r>
            <a:endParaRPr lang="en-US" dirty="0"/>
          </a:p>
        </p:txBody>
      </p:sp>
      <p:sp>
        <p:nvSpPr>
          <p:cNvPr id="4" name="Slide Number Placeholder 3"/>
          <p:cNvSpPr>
            <a:spLocks noGrp="1"/>
          </p:cNvSpPr>
          <p:nvPr>
            <p:ph type="sldNum" sz="quarter" idx="10"/>
          </p:nvPr>
        </p:nvSpPr>
        <p:spPr/>
        <p:txBody>
          <a:bodyPr/>
          <a:lstStyle/>
          <a:p>
            <a:fld id="{45E454A7-B6AC-432E-91B3-330D12B3E7EA}" type="slidenum">
              <a:rPr lang="en-US" smtClean="0"/>
              <a:t>21</a:t>
            </a:fld>
            <a:endParaRPr lang="en-US"/>
          </a:p>
        </p:txBody>
      </p:sp>
    </p:spTree>
    <p:extLst>
      <p:ext uri="{BB962C8B-B14F-4D97-AF65-F5344CB8AC3E}">
        <p14:creationId xmlns:p14="http://schemas.microsoft.com/office/powerpoint/2010/main" val="1497905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orbel" panose="020B0503020204020204" pitchFamily="34" charset="0"/>
                <a:ea typeface="Calibri" panose="020F0502020204030204" pitchFamily="34" charset="0"/>
              </a:rPr>
              <a:t>A generator must determine its generator category based on the amount of hazardous waste generated each calendar month. </a:t>
            </a:r>
          </a:p>
          <a:p>
            <a:endParaRPr lang="en-US" dirty="0"/>
          </a:p>
        </p:txBody>
      </p:sp>
      <p:sp>
        <p:nvSpPr>
          <p:cNvPr id="4" name="Slide Number Placeholder 3"/>
          <p:cNvSpPr>
            <a:spLocks noGrp="1"/>
          </p:cNvSpPr>
          <p:nvPr>
            <p:ph type="sldNum" sz="quarter" idx="10"/>
          </p:nvPr>
        </p:nvSpPr>
        <p:spPr/>
        <p:txBody>
          <a:bodyPr/>
          <a:lstStyle/>
          <a:p>
            <a:fld id="{45E454A7-B6AC-432E-91B3-330D12B3E7EA}" type="slidenum">
              <a:rPr lang="en-US" smtClean="0"/>
              <a:t>24</a:t>
            </a:fld>
            <a:endParaRPr lang="en-US"/>
          </a:p>
        </p:txBody>
      </p:sp>
    </p:spTree>
    <p:extLst>
      <p:ext uri="{BB962C8B-B14F-4D97-AF65-F5344CB8AC3E}">
        <p14:creationId xmlns:p14="http://schemas.microsoft.com/office/powerpoint/2010/main" val="3818115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a:t>
            </a:r>
            <a:r>
              <a:rPr lang="en-US" baseline="0" dirty="0"/>
              <a:t> made a 6 page chart that outlines the majority of the requirements in one place to make it easier for your facility to determine what’s right for your operations. </a:t>
            </a:r>
            <a:endParaRPr lang="en-US" dirty="0"/>
          </a:p>
        </p:txBody>
      </p:sp>
      <p:sp>
        <p:nvSpPr>
          <p:cNvPr id="4" name="Slide Number Placeholder 3"/>
          <p:cNvSpPr>
            <a:spLocks noGrp="1"/>
          </p:cNvSpPr>
          <p:nvPr>
            <p:ph type="sldNum" sz="quarter" idx="10"/>
          </p:nvPr>
        </p:nvSpPr>
        <p:spPr/>
        <p:txBody>
          <a:bodyPr/>
          <a:lstStyle/>
          <a:p>
            <a:fld id="{45E454A7-B6AC-432E-91B3-330D12B3E7EA}" type="slidenum">
              <a:rPr lang="en-US" smtClean="0"/>
              <a:t>27</a:t>
            </a:fld>
            <a:endParaRPr lang="en-US"/>
          </a:p>
        </p:txBody>
      </p:sp>
    </p:spTree>
    <p:extLst>
      <p:ext uri="{BB962C8B-B14F-4D97-AF65-F5344CB8AC3E}">
        <p14:creationId xmlns:p14="http://schemas.microsoft.com/office/powerpoint/2010/main" val="3131127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C66FC95-FC72-411D-A700-912C075B5429}"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0423A-960D-4A29-A768-A145BBEB66D0}"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33933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66FC95-FC72-411D-A700-912C075B5429}"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0423A-960D-4A29-A768-A145BBEB66D0}" type="slidenum">
              <a:rPr lang="en-US" smtClean="0"/>
              <a:t>‹#›</a:t>
            </a:fld>
            <a:endParaRPr lang="en-US"/>
          </a:p>
        </p:txBody>
      </p:sp>
    </p:spTree>
    <p:extLst>
      <p:ext uri="{BB962C8B-B14F-4D97-AF65-F5344CB8AC3E}">
        <p14:creationId xmlns:p14="http://schemas.microsoft.com/office/powerpoint/2010/main" val="304847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66FC95-FC72-411D-A700-912C075B5429}"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0423A-960D-4A29-A768-A145BBEB66D0}" type="slidenum">
              <a:rPr lang="en-US" smtClean="0"/>
              <a:t>‹#›</a:t>
            </a:fld>
            <a:endParaRPr lang="en-US"/>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50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66FC95-FC72-411D-A700-912C075B5429}"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0423A-960D-4A29-A768-A145BBEB66D0}" type="slidenum">
              <a:rPr lang="en-US" smtClean="0"/>
              <a:t>‹#›</a:t>
            </a:fld>
            <a:endParaRPr lang="en-US"/>
          </a:p>
        </p:txBody>
      </p:sp>
    </p:spTree>
    <p:extLst>
      <p:ext uri="{BB962C8B-B14F-4D97-AF65-F5344CB8AC3E}">
        <p14:creationId xmlns:p14="http://schemas.microsoft.com/office/powerpoint/2010/main" val="2124182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6FC95-FC72-411D-A700-912C075B5429}"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0423A-960D-4A29-A768-A145BBEB66D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4887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66FC95-FC72-411D-A700-912C075B5429}"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0423A-960D-4A29-A768-A145BBEB66D0}" type="slidenum">
              <a:rPr lang="en-US" smtClean="0"/>
              <a:t>‹#›</a:t>
            </a:fld>
            <a:endParaRPr lang="en-US"/>
          </a:p>
        </p:txBody>
      </p:sp>
    </p:spTree>
    <p:extLst>
      <p:ext uri="{BB962C8B-B14F-4D97-AF65-F5344CB8AC3E}">
        <p14:creationId xmlns:p14="http://schemas.microsoft.com/office/powerpoint/2010/main" val="371401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66FC95-FC72-411D-A700-912C075B5429}" type="datetimeFigureOut">
              <a:rPr lang="en-US" smtClean="0"/>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30423A-960D-4A29-A768-A145BBEB66D0}" type="slidenum">
              <a:rPr lang="en-US" smtClean="0"/>
              <a:t>‹#›</a:t>
            </a:fld>
            <a:endParaRPr lang="en-US"/>
          </a:p>
        </p:txBody>
      </p:sp>
    </p:spTree>
    <p:extLst>
      <p:ext uri="{BB962C8B-B14F-4D97-AF65-F5344CB8AC3E}">
        <p14:creationId xmlns:p14="http://schemas.microsoft.com/office/powerpoint/2010/main" val="3020792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66FC95-FC72-411D-A700-912C075B5429}" type="datetimeFigureOut">
              <a:rPr lang="en-US" smtClean="0"/>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30423A-960D-4A29-A768-A145BBEB66D0}" type="slidenum">
              <a:rPr lang="en-US" smtClean="0"/>
              <a:t>‹#›</a:t>
            </a:fld>
            <a:endParaRPr lang="en-US"/>
          </a:p>
        </p:txBody>
      </p:sp>
    </p:spTree>
    <p:extLst>
      <p:ext uri="{BB962C8B-B14F-4D97-AF65-F5344CB8AC3E}">
        <p14:creationId xmlns:p14="http://schemas.microsoft.com/office/powerpoint/2010/main" val="2755814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66FC95-FC72-411D-A700-912C075B5429}" type="datetimeFigureOut">
              <a:rPr lang="en-US" smtClean="0"/>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30423A-960D-4A29-A768-A145BBEB66D0}" type="slidenum">
              <a:rPr lang="en-US" smtClean="0"/>
              <a:t>‹#›</a:t>
            </a:fld>
            <a:endParaRPr lang="en-US"/>
          </a:p>
        </p:txBody>
      </p:sp>
    </p:spTree>
    <p:extLst>
      <p:ext uri="{BB962C8B-B14F-4D97-AF65-F5344CB8AC3E}">
        <p14:creationId xmlns:p14="http://schemas.microsoft.com/office/powerpoint/2010/main" val="3801031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66FC95-FC72-411D-A700-912C075B5429}"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0423A-960D-4A29-A768-A145BBEB66D0}" type="slidenum">
              <a:rPr lang="en-US" smtClean="0"/>
              <a:t>‹#›</a:t>
            </a:fld>
            <a:endParaRPr lang="en-US"/>
          </a:p>
        </p:txBody>
      </p:sp>
    </p:spTree>
    <p:extLst>
      <p:ext uri="{BB962C8B-B14F-4D97-AF65-F5344CB8AC3E}">
        <p14:creationId xmlns:p14="http://schemas.microsoft.com/office/powerpoint/2010/main" val="1480460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66FC95-FC72-411D-A700-912C075B5429}"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0423A-960D-4A29-A768-A145BBEB66D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918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C66FC95-FC72-411D-A700-912C075B5429}" type="datetimeFigureOut">
              <a:rPr lang="en-US" smtClean="0"/>
              <a:t>4/27/2023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D30423A-960D-4A29-A768-A145BBEB66D0}"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0626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ecfr.gov/current/title-40/chapter-I/subchapter-I/" TargetMode="External"/><Relationship Id="rId2" Type="http://schemas.openxmlformats.org/officeDocument/2006/relationships/hyperlink" Target="http://orangecountyfl.net/Portals/0/Library/Environment/docs/2021_04_ComparisonChartforUWAerosolRule_Final-CERT.pdf" TargetMode="External"/><Relationship Id="rId1" Type="http://schemas.openxmlformats.org/officeDocument/2006/relationships/slideLayout" Target="../slideLayouts/slideLayout2.xml"/><Relationship Id="rId6" Type="http://schemas.openxmlformats.org/officeDocument/2006/relationships/hyperlink" Target="https://fldeploc.dep.state.fl.us/www_rcra/reports/handler_sel.asp" TargetMode="External"/><Relationship Id="rId5" Type="http://schemas.openxmlformats.org/officeDocument/2006/relationships/hyperlink" Target="https://www.flrules.org/gateway/ChapterHome.asp?Chapter=62-730" TargetMode="External"/><Relationship Id="rId4" Type="http://schemas.openxmlformats.org/officeDocument/2006/relationships/hyperlink" Target="https://www.federalregister.gov/documents/2019/12/09/2019-25674/increasing-recycling-adding-aerosol-cans-to-the-universal-waste-regulation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4CF381-7B88-41C8-A563-825FF722E2C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49640" y="5025342"/>
            <a:ext cx="3200400" cy="1332630"/>
          </a:xfrm>
          <a:prstGeom prst="rect">
            <a:avLst/>
          </a:prstGeom>
        </p:spPr>
      </p:pic>
      <p:sp>
        <p:nvSpPr>
          <p:cNvPr id="3" name="Title 2"/>
          <p:cNvSpPr>
            <a:spLocks noGrp="1"/>
          </p:cNvSpPr>
          <p:nvPr>
            <p:ph type="ctrTitle"/>
          </p:nvPr>
        </p:nvSpPr>
        <p:spPr>
          <a:xfrm>
            <a:off x="506298" y="520520"/>
            <a:ext cx="11179404" cy="1463040"/>
          </a:xfrm>
        </p:spPr>
        <p:txBody>
          <a:bodyPr>
            <a:noAutofit/>
          </a:bodyPr>
          <a:lstStyle/>
          <a:p>
            <a:pPr algn="l"/>
            <a:r>
              <a:rPr lang="en-US" sz="7200" dirty="0"/>
              <a:t>AEROSOL CANS 101 &amp; </a:t>
            </a:r>
            <a:br>
              <a:rPr lang="en-US" sz="7200" dirty="0"/>
            </a:br>
            <a:r>
              <a:rPr lang="en-US" sz="7200" dirty="0"/>
              <a:t>Waste Management Options</a:t>
            </a:r>
          </a:p>
        </p:txBody>
      </p:sp>
      <p:sp>
        <p:nvSpPr>
          <p:cNvPr id="6" name="Subtitle 5">
            <a:extLst>
              <a:ext uri="{FF2B5EF4-FFF2-40B4-BE49-F238E27FC236}">
                <a16:creationId xmlns:a16="http://schemas.microsoft.com/office/drawing/2014/main" id="{8E529A9B-BBD5-1814-4B42-7846004AF03F}"/>
              </a:ext>
            </a:extLst>
          </p:cNvPr>
          <p:cNvSpPr>
            <a:spLocks noGrp="1"/>
          </p:cNvSpPr>
          <p:nvPr>
            <p:ph type="subTitle" idx="1"/>
          </p:nvPr>
        </p:nvSpPr>
        <p:spPr>
          <a:xfrm>
            <a:off x="3906982" y="5025342"/>
            <a:ext cx="4174838" cy="1332630"/>
          </a:xfrm>
        </p:spPr>
        <p:txBody>
          <a:bodyPr>
            <a:normAutofit/>
          </a:bodyPr>
          <a:lstStyle/>
          <a:p>
            <a:r>
              <a:rPr lang="en-US" sz="2800" dirty="0"/>
              <a:t>Presented by: Vanessa Cruz</a:t>
            </a:r>
          </a:p>
        </p:txBody>
      </p:sp>
    </p:spTree>
    <p:extLst>
      <p:ext uri="{BB962C8B-B14F-4D97-AF65-F5344CB8AC3E}">
        <p14:creationId xmlns:p14="http://schemas.microsoft.com/office/powerpoint/2010/main" val="1658743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Caution </a:t>
            </a:r>
          </a:p>
        </p:txBody>
      </p:sp>
      <p:pic>
        <p:nvPicPr>
          <p:cNvPr id="15" name="Content Placeholder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1817638"/>
            <a:ext cx="5678488" cy="3194149"/>
          </a:xfrm>
          <a:ln w="25400">
            <a:solidFill>
              <a:schemeClr val="tx1"/>
            </a:solidFill>
          </a:ln>
        </p:spPr>
      </p:pic>
      <p:sp>
        <p:nvSpPr>
          <p:cNvPr id="4" name="Content Placeholder 3"/>
          <p:cNvSpPr>
            <a:spLocks noGrp="1"/>
          </p:cNvSpPr>
          <p:nvPr>
            <p:ph type="body" sz="half" idx="2"/>
          </p:nvPr>
        </p:nvSpPr>
        <p:spPr/>
        <p:txBody>
          <a:bodyPr>
            <a:noAutofit/>
          </a:bodyPr>
          <a:lstStyle/>
          <a:p>
            <a:pPr marL="285750" indent="-285750">
              <a:buFont typeface="Wingdings" panose="05000000000000000000" pitchFamily="2" charset="2"/>
              <a:buChar char="Ø"/>
            </a:pPr>
            <a:r>
              <a:rPr lang="en-US" sz="2000" dirty="0"/>
              <a:t>Many propellants are flammable, so it's dangerous to use aerosol cans around an open flame. </a:t>
            </a:r>
          </a:p>
          <a:p>
            <a:pPr marL="285750" indent="-285750">
              <a:buFont typeface="Wingdings" panose="05000000000000000000" pitchFamily="2" charset="2"/>
              <a:buChar char="Ø"/>
            </a:pPr>
            <a:r>
              <a:rPr lang="en-US" sz="2000" dirty="0"/>
              <a:t>Another possible danger is inhalation: Some aerosol cans, such as whipped-cream containers, use nitrous oxide, which can be harmful if inhaled in mass quantities. </a:t>
            </a:r>
          </a:p>
        </p:txBody>
      </p:sp>
      <p:sp>
        <p:nvSpPr>
          <p:cNvPr id="7" name="TextBox 6"/>
          <p:cNvSpPr txBox="1"/>
          <p:nvPr/>
        </p:nvSpPr>
        <p:spPr>
          <a:xfrm>
            <a:off x="9554705" y="5850251"/>
            <a:ext cx="1914042" cy="307777"/>
          </a:xfrm>
          <a:prstGeom prst="rect">
            <a:avLst/>
          </a:prstGeom>
          <a:noFill/>
        </p:spPr>
        <p:txBody>
          <a:bodyPr wrap="square" rtlCol="0">
            <a:spAutoFit/>
          </a:bodyPr>
          <a:lstStyle/>
          <a:p>
            <a:r>
              <a:rPr lang="en-US" sz="1400" dirty="0"/>
              <a:t>courtesy of: fox13news</a:t>
            </a:r>
          </a:p>
        </p:txBody>
      </p:sp>
    </p:spTree>
    <p:extLst>
      <p:ext uri="{BB962C8B-B14F-4D97-AF65-F5344CB8AC3E}">
        <p14:creationId xmlns:p14="http://schemas.microsoft.com/office/powerpoint/2010/main" val="2163871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oking spray explos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6413" y="9525"/>
            <a:ext cx="11198225" cy="6299200"/>
          </a:xfrm>
        </p:spPr>
      </p:pic>
      <p:sp>
        <p:nvSpPr>
          <p:cNvPr id="8" name="TextBox 7"/>
          <p:cNvSpPr txBox="1"/>
          <p:nvPr/>
        </p:nvSpPr>
        <p:spPr>
          <a:xfrm>
            <a:off x="9174997" y="3771405"/>
            <a:ext cx="2286000" cy="1477328"/>
          </a:xfrm>
          <a:prstGeom prst="rect">
            <a:avLst/>
          </a:prstGeom>
          <a:noFill/>
        </p:spPr>
        <p:txBody>
          <a:bodyPr wrap="square" rtlCol="0">
            <a:spAutoFit/>
          </a:bodyPr>
          <a:lstStyle/>
          <a:p>
            <a:r>
              <a:rPr lang="en-US" dirty="0"/>
              <a:t>Employer surveillance camera caught this kitchen worker as he sprays cooking spray into oven. </a:t>
            </a:r>
          </a:p>
        </p:txBody>
      </p:sp>
      <p:sp>
        <p:nvSpPr>
          <p:cNvPr id="9" name="TextBox 8"/>
          <p:cNvSpPr txBox="1"/>
          <p:nvPr/>
        </p:nvSpPr>
        <p:spPr>
          <a:xfrm>
            <a:off x="9174997" y="1958625"/>
            <a:ext cx="1844298" cy="1200329"/>
          </a:xfrm>
          <a:prstGeom prst="rect">
            <a:avLst/>
          </a:prstGeom>
          <a:noFill/>
        </p:spPr>
        <p:txBody>
          <a:bodyPr wrap="square" rtlCol="0">
            <a:spAutoFit/>
          </a:bodyPr>
          <a:lstStyle/>
          <a:p>
            <a:r>
              <a:rPr lang="en-US" dirty="0">
                <a:solidFill>
                  <a:srgbClr val="FF0000"/>
                </a:solidFill>
              </a:rPr>
              <a:t>Don’t worry – you’re not having trouble hearing – there is no sound.</a:t>
            </a:r>
          </a:p>
        </p:txBody>
      </p:sp>
    </p:spTree>
    <p:extLst>
      <p:ext uri="{BB962C8B-B14F-4D97-AF65-F5344CB8AC3E}">
        <p14:creationId xmlns:p14="http://schemas.microsoft.com/office/powerpoint/2010/main" val="3429645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a:stretch>
            <a:fillRect/>
          </a:stretch>
        </p:blipFill>
        <p:spPr>
          <a:xfrm>
            <a:off x="0" y="0"/>
            <a:ext cx="4848225" cy="2933700"/>
          </a:xfrm>
          <a:prstGeom prst="rect">
            <a:avLst/>
          </a:prstGeom>
        </p:spPr>
      </p:pic>
      <p:sp>
        <p:nvSpPr>
          <p:cNvPr id="7" name="TextBox 6"/>
          <p:cNvSpPr txBox="1"/>
          <p:nvPr/>
        </p:nvSpPr>
        <p:spPr>
          <a:xfrm>
            <a:off x="124975" y="1580827"/>
            <a:ext cx="4517756" cy="369332"/>
          </a:xfrm>
          <a:prstGeom prst="rect">
            <a:avLst/>
          </a:prstGeom>
          <a:noFill/>
        </p:spPr>
        <p:txBody>
          <a:bodyPr wrap="square" rtlCol="0">
            <a:spAutoFit/>
          </a:bodyPr>
          <a:lstStyle/>
          <a:p>
            <a:r>
              <a:rPr lang="en-US" dirty="0"/>
              <a:t>Metropolitan consulting engineering &amp; forensics</a:t>
            </a:r>
          </a:p>
        </p:txBody>
      </p:sp>
      <p:pic>
        <p:nvPicPr>
          <p:cNvPr id="8" name="Picture 7"/>
          <p:cNvPicPr>
            <a:picLocks noChangeAspect="1"/>
          </p:cNvPicPr>
          <p:nvPr/>
        </p:nvPicPr>
        <p:blipFill>
          <a:blip r:embed="rId4"/>
          <a:stretch>
            <a:fillRect/>
          </a:stretch>
        </p:blipFill>
        <p:spPr>
          <a:xfrm>
            <a:off x="4848225" y="2734868"/>
            <a:ext cx="7343774" cy="4123131"/>
          </a:xfrm>
          <a:prstGeom prst="rect">
            <a:avLst/>
          </a:prstGeom>
        </p:spPr>
      </p:pic>
      <p:sp>
        <p:nvSpPr>
          <p:cNvPr id="9" name="TextBox 8"/>
          <p:cNvSpPr txBox="1"/>
          <p:nvPr/>
        </p:nvSpPr>
        <p:spPr>
          <a:xfrm>
            <a:off x="10538847" y="6429213"/>
            <a:ext cx="1653152" cy="369332"/>
          </a:xfrm>
          <a:prstGeom prst="rect">
            <a:avLst/>
          </a:prstGeom>
          <a:noFill/>
        </p:spPr>
        <p:txBody>
          <a:bodyPr wrap="square" rtlCol="0">
            <a:spAutoFit/>
          </a:bodyPr>
          <a:lstStyle/>
          <a:p>
            <a:r>
              <a:rPr lang="en-US" dirty="0"/>
              <a:t>CBS 17 News</a:t>
            </a:r>
          </a:p>
        </p:txBody>
      </p:sp>
      <p:pic>
        <p:nvPicPr>
          <p:cNvPr id="10" name="Picture 9"/>
          <p:cNvPicPr>
            <a:picLocks noChangeAspect="1"/>
          </p:cNvPicPr>
          <p:nvPr/>
        </p:nvPicPr>
        <p:blipFill>
          <a:blip r:embed="rId5"/>
          <a:stretch>
            <a:fillRect/>
          </a:stretch>
        </p:blipFill>
        <p:spPr>
          <a:xfrm>
            <a:off x="4848225" y="0"/>
            <a:ext cx="3181914" cy="2734868"/>
          </a:xfrm>
          <a:prstGeom prst="rect">
            <a:avLst/>
          </a:prstGeom>
        </p:spPr>
      </p:pic>
      <p:sp>
        <p:nvSpPr>
          <p:cNvPr id="11" name="TextBox 10"/>
          <p:cNvSpPr txBox="1"/>
          <p:nvPr/>
        </p:nvSpPr>
        <p:spPr>
          <a:xfrm>
            <a:off x="6439182" y="2234383"/>
            <a:ext cx="1936561" cy="369332"/>
          </a:xfrm>
          <a:prstGeom prst="rect">
            <a:avLst/>
          </a:prstGeom>
          <a:noFill/>
        </p:spPr>
        <p:txBody>
          <a:bodyPr wrap="square" rtlCol="0">
            <a:spAutoFit/>
          </a:bodyPr>
          <a:lstStyle/>
          <a:p>
            <a:r>
              <a:rPr lang="en-US" dirty="0"/>
              <a:t>Geekologie.com</a:t>
            </a:r>
          </a:p>
        </p:txBody>
      </p:sp>
      <p:pic>
        <p:nvPicPr>
          <p:cNvPr id="12" name="Picture 11"/>
          <p:cNvPicPr>
            <a:picLocks noChangeAspect="1"/>
          </p:cNvPicPr>
          <p:nvPr/>
        </p:nvPicPr>
        <p:blipFill rotWithShape="1">
          <a:blip r:embed="rId6"/>
          <a:srcRect r="10468"/>
          <a:stretch/>
        </p:blipFill>
        <p:spPr>
          <a:xfrm>
            <a:off x="8030139" y="0"/>
            <a:ext cx="4161860" cy="2734868"/>
          </a:xfrm>
          <a:prstGeom prst="rect">
            <a:avLst/>
          </a:prstGeom>
        </p:spPr>
      </p:pic>
      <p:sp>
        <p:nvSpPr>
          <p:cNvPr id="13" name="TextBox 12"/>
          <p:cNvSpPr txBox="1"/>
          <p:nvPr/>
        </p:nvSpPr>
        <p:spPr>
          <a:xfrm>
            <a:off x="10731081" y="2210597"/>
            <a:ext cx="1653152" cy="369332"/>
          </a:xfrm>
          <a:prstGeom prst="rect">
            <a:avLst/>
          </a:prstGeom>
          <a:noFill/>
        </p:spPr>
        <p:txBody>
          <a:bodyPr wrap="square" rtlCol="0">
            <a:spAutoFit/>
          </a:bodyPr>
          <a:lstStyle/>
          <a:p>
            <a:r>
              <a:rPr lang="en-US" dirty="0"/>
              <a:t>Weather.com</a:t>
            </a:r>
          </a:p>
        </p:txBody>
      </p:sp>
      <p:pic>
        <p:nvPicPr>
          <p:cNvPr id="15" name="Picture 14"/>
          <p:cNvPicPr>
            <a:picLocks noChangeAspect="1"/>
          </p:cNvPicPr>
          <p:nvPr/>
        </p:nvPicPr>
        <p:blipFill>
          <a:blip r:embed="rId7"/>
          <a:stretch>
            <a:fillRect/>
          </a:stretch>
        </p:blipFill>
        <p:spPr>
          <a:xfrm>
            <a:off x="1916400" y="2933700"/>
            <a:ext cx="2931825" cy="3924299"/>
          </a:xfrm>
          <a:prstGeom prst="rect">
            <a:avLst/>
          </a:prstGeom>
        </p:spPr>
      </p:pic>
      <p:sp>
        <p:nvSpPr>
          <p:cNvPr id="16" name="TextBox 15"/>
          <p:cNvSpPr txBox="1"/>
          <p:nvPr/>
        </p:nvSpPr>
        <p:spPr>
          <a:xfrm>
            <a:off x="1883608" y="6480873"/>
            <a:ext cx="2964617" cy="369332"/>
          </a:xfrm>
          <a:prstGeom prst="rect">
            <a:avLst/>
          </a:prstGeom>
          <a:noFill/>
        </p:spPr>
        <p:txBody>
          <a:bodyPr wrap="square" rtlCol="0">
            <a:spAutoFit/>
          </a:bodyPr>
          <a:lstStyle/>
          <a:p>
            <a:r>
              <a:rPr lang="en-US" dirty="0"/>
              <a:t>Nationalenvironmentalpro.com </a:t>
            </a:r>
          </a:p>
        </p:txBody>
      </p:sp>
      <p:sp>
        <p:nvSpPr>
          <p:cNvPr id="17" name="TextBox 16"/>
          <p:cNvSpPr txBox="1"/>
          <p:nvPr/>
        </p:nvSpPr>
        <p:spPr>
          <a:xfrm>
            <a:off x="0" y="3132532"/>
            <a:ext cx="1916400" cy="3477875"/>
          </a:xfrm>
          <a:prstGeom prst="rect">
            <a:avLst/>
          </a:prstGeom>
          <a:noFill/>
        </p:spPr>
        <p:txBody>
          <a:bodyPr wrap="square" rtlCol="0">
            <a:spAutoFit/>
          </a:bodyPr>
          <a:lstStyle/>
          <a:p>
            <a:pPr algn="ctr"/>
            <a:r>
              <a:rPr lang="en-US" sz="2000" dirty="0"/>
              <a:t>Various explosions of aerosol can products. Most were common household items such as pam cooking spray, dry shampoo, hairspray, and wasp spray.</a:t>
            </a:r>
          </a:p>
        </p:txBody>
      </p:sp>
    </p:spTree>
    <p:extLst>
      <p:ext uri="{BB962C8B-B14F-4D97-AF65-F5344CB8AC3E}">
        <p14:creationId xmlns:p14="http://schemas.microsoft.com/office/powerpoint/2010/main" val="1079622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86174" y="-2053688"/>
            <a:ext cx="18179848" cy="10918882"/>
          </a:xfrm>
          <a:prstGeom prst="rect">
            <a:avLst/>
          </a:prstGeom>
        </p:spPr>
      </p:pic>
      <p:sp>
        <p:nvSpPr>
          <p:cNvPr id="3" name="TextBox 2"/>
          <p:cNvSpPr txBox="1"/>
          <p:nvPr/>
        </p:nvSpPr>
        <p:spPr>
          <a:xfrm>
            <a:off x="6470542" y="6673334"/>
            <a:ext cx="2851688" cy="369332"/>
          </a:xfrm>
          <a:prstGeom prst="rect">
            <a:avLst/>
          </a:prstGeom>
          <a:noFill/>
        </p:spPr>
        <p:txBody>
          <a:bodyPr wrap="square" rtlCol="0">
            <a:spAutoFit/>
          </a:bodyPr>
          <a:lstStyle/>
          <a:p>
            <a:r>
              <a:rPr lang="en-US" dirty="0"/>
              <a:t>Courtesy of: dailymail.co.uk</a:t>
            </a:r>
          </a:p>
        </p:txBody>
      </p:sp>
      <p:sp>
        <p:nvSpPr>
          <p:cNvPr id="4" name="TextBox 3"/>
          <p:cNvSpPr txBox="1"/>
          <p:nvPr/>
        </p:nvSpPr>
        <p:spPr>
          <a:xfrm>
            <a:off x="76115" y="5288339"/>
            <a:ext cx="4356399" cy="1815882"/>
          </a:xfrm>
          <a:prstGeom prst="rect">
            <a:avLst/>
          </a:prstGeom>
          <a:noFill/>
        </p:spPr>
        <p:txBody>
          <a:bodyPr wrap="square" rtlCol="0">
            <a:spAutoFit/>
          </a:bodyPr>
          <a:lstStyle/>
          <a:p>
            <a:r>
              <a:rPr lang="en-US" sz="2800" b="1" dirty="0">
                <a:solidFill>
                  <a:srgbClr val="FFFF00"/>
                </a:solidFill>
              </a:rPr>
              <a:t>Driver sprayed aerosol air freshener, then proceeded to light a cigarette. Even damaged nearby buildings.</a:t>
            </a:r>
          </a:p>
        </p:txBody>
      </p:sp>
    </p:spTree>
    <p:extLst>
      <p:ext uri="{BB962C8B-B14F-4D97-AF65-F5344CB8AC3E}">
        <p14:creationId xmlns:p14="http://schemas.microsoft.com/office/powerpoint/2010/main" val="78318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Aerosol Can Waste Management</a:t>
            </a:r>
          </a:p>
        </p:txBody>
      </p:sp>
      <p:pic>
        <p:nvPicPr>
          <p:cNvPr id="5" name="Picture 4">
            <a:extLst>
              <a:ext uri="{FF2B5EF4-FFF2-40B4-BE49-F238E27FC236}">
                <a16:creationId xmlns:a16="http://schemas.microsoft.com/office/drawing/2014/main" id="{574CF381-7B88-41C8-A563-825FF722E2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49640" y="5025342"/>
            <a:ext cx="3200400" cy="1332630"/>
          </a:xfrm>
          <a:prstGeom prst="rect">
            <a:avLst/>
          </a:prstGeom>
        </p:spPr>
      </p:pic>
    </p:spTree>
    <p:extLst>
      <p:ext uri="{BB962C8B-B14F-4D97-AF65-F5344CB8AC3E}">
        <p14:creationId xmlns:p14="http://schemas.microsoft.com/office/powerpoint/2010/main" val="317674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40 CFR 273.9 Definition. </a:t>
            </a:r>
          </a:p>
        </p:txBody>
      </p:sp>
      <p:sp>
        <p:nvSpPr>
          <p:cNvPr id="5" name="Content Placeholder 4"/>
          <p:cNvSpPr>
            <a:spLocks noGrp="1"/>
          </p:cNvSpPr>
          <p:nvPr>
            <p:ph idx="1"/>
          </p:nvPr>
        </p:nvSpPr>
        <p:spPr/>
        <p:txBody>
          <a:bodyPr>
            <a:normAutofit/>
          </a:bodyPr>
          <a:lstStyle/>
          <a:p>
            <a:r>
              <a:rPr lang="en-US" sz="4000" i="1" dirty="0"/>
              <a:t>Aerosol can</a:t>
            </a:r>
            <a:r>
              <a:rPr lang="en-US" sz="4000" dirty="0"/>
              <a:t> means a non-refillable receptacle containing a gas compressed, liquefied, or dissolved under pressure, the sole purpose of which is to expel a liquid, paste, or powder and fitted with a self-closing release device allowing the contents to be ejected by the gas. </a:t>
            </a:r>
          </a:p>
        </p:txBody>
      </p:sp>
    </p:spTree>
    <p:extLst>
      <p:ext uri="{BB962C8B-B14F-4D97-AF65-F5344CB8AC3E}">
        <p14:creationId xmlns:p14="http://schemas.microsoft.com/office/powerpoint/2010/main" val="2198524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an Aerosol Can </a:t>
            </a:r>
            <a:r>
              <a:rPr lang="en-US" dirty="0">
                <a:solidFill>
                  <a:srgbClr val="FF0000"/>
                </a:solidFill>
              </a:rPr>
              <a:t>Become A waste</a:t>
            </a:r>
            <a:r>
              <a:rPr lang="en-US" dirty="0"/>
              <a:t>?</a:t>
            </a:r>
          </a:p>
        </p:txBody>
      </p:sp>
      <p:sp>
        <p:nvSpPr>
          <p:cNvPr id="3" name="Content Placeholder 2"/>
          <p:cNvSpPr>
            <a:spLocks noGrp="1"/>
          </p:cNvSpPr>
          <p:nvPr>
            <p:ph idx="1"/>
          </p:nvPr>
        </p:nvSpPr>
        <p:spPr/>
        <p:txBody>
          <a:bodyPr/>
          <a:lstStyle/>
          <a:p>
            <a:r>
              <a:rPr lang="en-US" dirty="0"/>
              <a:t>40 CFR 273.6 Applicability – Aerosol cans.</a:t>
            </a:r>
          </a:p>
          <a:p>
            <a:r>
              <a:rPr lang="en-US" dirty="0"/>
              <a:t>(c) </a:t>
            </a:r>
            <a:r>
              <a:rPr lang="en-US" i="1" dirty="0"/>
              <a:t>Generation of waste aerosol cans.</a:t>
            </a:r>
            <a:r>
              <a:rPr lang="en-US" dirty="0"/>
              <a:t> </a:t>
            </a:r>
          </a:p>
          <a:p>
            <a:r>
              <a:rPr lang="en-US" sz="2800" dirty="0"/>
              <a:t>(1) the </a:t>
            </a:r>
            <a:r>
              <a:rPr lang="en-US" sz="2800" b="1" dirty="0"/>
              <a:t>date the aerosol can is discarded. </a:t>
            </a:r>
          </a:p>
          <a:p>
            <a:r>
              <a:rPr lang="en-US" sz="2800" dirty="0"/>
              <a:t>(2) the </a:t>
            </a:r>
            <a:r>
              <a:rPr lang="en-US" sz="2800" b="1" dirty="0"/>
              <a:t>date the handler </a:t>
            </a:r>
            <a:r>
              <a:rPr lang="en-US" sz="2800" b="1" u="sng" dirty="0"/>
              <a:t>decides</a:t>
            </a:r>
            <a:r>
              <a:rPr lang="en-US" sz="2800" b="1" dirty="0"/>
              <a:t> to discard the aerosol can. </a:t>
            </a:r>
          </a:p>
          <a:p>
            <a:endParaRPr lang="en-US" dirty="0"/>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t="31693" r="-200"/>
          <a:stretch/>
        </p:blipFill>
        <p:spPr>
          <a:xfrm>
            <a:off x="6331055" y="4485960"/>
            <a:ext cx="3959817" cy="2024568"/>
          </a:xfrm>
          <a:prstGeom prst="rect">
            <a:avLst/>
          </a:prstGeom>
          <a:ln w="31750">
            <a:solidFill>
              <a:schemeClr val="tx1"/>
            </a:solidFill>
          </a:ln>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t="28641" r="-247" b="3061"/>
          <a:stretch/>
        </p:blipFill>
        <p:spPr>
          <a:xfrm>
            <a:off x="1635069" y="4485960"/>
            <a:ext cx="3959817" cy="2023328"/>
          </a:xfrm>
          <a:prstGeom prst="rect">
            <a:avLst/>
          </a:prstGeom>
          <a:ln w="31750">
            <a:solidFill>
              <a:schemeClr val="tx1"/>
            </a:solidFill>
          </a:ln>
        </p:spPr>
      </p:pic>
    </p:spTree>
    <p:extLst>
      <p:ext uri="{BB962C8B-B14F-4D97-AF65-F5344CB8AC3E}">
        <p14:creationId xmlns:p14="http://schemas.microsoft.com/office/powerpoint/2010/main" val="2145629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t>
            </a:r>
            <a:r>
              <a:rPr lang="en-US" b="1" dirty="0">
                <a:solidFill>
                  <a:srgbClr val="FF0000"/>
                </a:solidFill>
              </a:rPr>
              <a:t>not</a:t>
            </a:r>
            <a:r>
              <a:rPr lang="en-US" dirty="0"/>
              <a:t> Aerosol can Waste? </a:t>
            </a:r>
          </a:p>
        </p:txBody>
      </p:sp>
      <p:sp>
        <p:nvSpPr>
          <p:cNvPr id="3" name="Content Placeholder 2"/>
          <p:cNvSpPr>
            <a:spLocks noGrp="1"/>
          </p:cNvSpPr>
          <p:nvPr>
            <p:ph idx="1"/>
          </p:nvPr>
        </p:nvSpPr>
        <p:spPr/>
        <p:txBody>
          <a:bodyPr>
            <a:normAutofit/>
          </a:bodyPr>
          <a:lstStyle/>
          <a:p>
            <a:r>
              <a:rPr lang="en-US" dirty="0"/>
              <a:t>40 CFR 273.6 Applicability – Aerosol cans.</a:t>
            </a:r>
          </a:p>
          <a:p>
            <a:r>
              <a:rPr lang="en-US" dirty="0"/>
              <a:t>(b) </a:t>
            </a:r>
            <a:r>
              <a:rPr lang="en-US" i="1" dirty="0"/>
              <a:t>Aerosol cans not covered under this part.</a:t>
            </a:r>
            <a:r>
              <a:rPr lang="en-US" dirty="0"/>
              <a:t> </a:t>
            </a:r>
          </a:p>
          <a:p>
            <a:r>
              <a:rPr lang="en-US" sz="2800" dirty="0"/>
              <a:t>(1) </a:t>
            </a:r>
            <a:r>
              <a:rPr lang="en-US" sz="2800" b="1" dirty="0"/>
              <a:t>Aerosol cans that are not yet waste </a:t>
            </a:r>
            <a:r>
              <a:rPr lang="en-US" sz="2800" dirty="0"/>
              <a:t>under 40 CFR 261.</a:t>
            </a:r>
          </a:p>
          <a:p>
            <a:r>
              <a:rPr lang="en-US" sz="2800" dirty="0"/>
              <a:t>(2) </a:t>
            </a:r>
            <a:r>
              <a:rPr lang="en-US" sz="2800" b="1" dirty="0"/>
              <a:t>Aerosol cans that are not hazardous waste. </a:t>
            </a:r>
          </a:p>
          <a:p>
            <a:pPr marL="457200" lvl="3" indent="0">
              <a:buNone/>
            </a:pPr>
            <a:r>
              <a:rPr lang="en-US" sz="2000" i="1" dirty="0"/>
              <a:t>An aerosol can is a hazardous waste if the aerosol can exhibits one or more of the characteristics identified in part 40 CFR 261, subpart C, or the aerosol can contains a substance that is listed in part 261, subpart D; and </a:t>
            </a:r>
          </a:p>
          <a:p>
            <a:r>
              <a:rPr lang="en-US" sz="2800" dirty="0"/>
              <a:t>(3) </a:t>
            </a:r>
            <a:r>
              <a:rPr lang="en-US" sz="2800" b="1" dirty="0"/>
              <a:t>Aerosol cans that meet the standard for empty containers </a:t>
            </a:r>
            <a:r>
              <a:rPr lang="en-US" sz="2800" dirty="0"/>
              <a:t>under 40 CFR 261.7. </a:t>
            </a:r>
          </a:p>
          <a:p>
            <a:endParaRPr lang="en-US" dirty="0"/>
          </a:p>
        </p:txBody>
      </p:sp>
    </p:spTree>
    <p:extLst>
      <p:ext uri="{BB962C8B-B14F-4D97-AF65-F5344CB8AC3E}">
        <p14:creationId xmlns:p14="http://schemas.microsoft.com/office/powerpoint/2010/main" val="317909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Does </a:t>
            </a:r>
            <a:r>
              <a:rPr lang="en-US" b="1" dirty="0">
                <a:solidFill>
                  <a:schemeClr val="accent2">
                    <a:lumMod val="75000"/>
                  </a:schemeClr>
                </a:solidFill>
              </a:rPr>
              <a:t>Empty</a:t>
            </a:r>
            <a:r>
              <a:rPr lang="en-US" dirty="0"/>
              <a:t> Really Mean? </a:t>
            </a:r>
          </a:p>
        </p:txBody>
      </p:sp>
      <p:sp>
        <p:nvSpPr>
          <p:cNvPr id="3" name="Content Placeholder 2"/>
          <p:cNvSpPr>
            <a:spLocks noGrp="1"/>
          </p:cNvSpPr>
          <p:nvPr>
            <p:ph idx="1"/>
          </p:nvPr>
        </p:nvSpPr>
        <p:spPr/>
        <p:txBody>
          <a:bodyPr>
            <a:normAutofit fontScale="92500" lnSpcReduction="10000"/>
          </a:bodyPr>
          <a:lstStyle/>
          <a:p>
            <a:r>
              <a:rPr lang="en-US" dirty="0"/>
              <a:t>40 CFR 261.7 Residues of hazardous waste in empty containers</a:t>
            </a:r>
          </a:p>
          <a:p>
            <a:r>
              <a:rPr lang="en-US" sz="2000" dirty="0"/>
              <a:t>(b)(1) A container or an inner liner removed from a container that has held any hazardous waste, is empty if: </a:t>
            </a:r>
          </a:p>
          <a:p>
            <a:pPr marL="400050" indent="-400050"/>
            <a:r>
              <a:rPr lang="en-US" sz="2000" dirty="0"/>
              <a:t>(i) </a:t>
            </a:r>
            <a:r>
              <a:rPr lang="en-US" sz="2000" dirty="0">
                <a:solidFill>
                  <a:schemeClr val="accent2">
                    <a:lumMod val="75000"/>
                  </a:schemeClr>
                </a:solidFill>
              </a:rPr>
              <a:t>All wastes have been removed that can be removed using the practices commonly employed to remove materials from that type of container, e.g., pouring, pumping, and aspirating, </a:t>
            </a:r>
            <a:r>
              <a:rPr lang="en-US" sz="2000" i="1" dirty="0">
                <a:solidFill>
                  <a:schemeClr val="accent2">
                    <a:lumMod val="75000"/>
                  </a:schemeClr>
                </a:solidFill>
              </a:rPr>
              <a:t>and</a:t>
            </a:r>
            <a:r>
              <a:rPr lang="en-US" sz="2000" dirty="0">
                <a:solidFill>
                  <a:schemeClr val="accent2">
                    <a:lumMod val="75000"/>
                  </a:schemeClr>
                </a:solidFill>
              </a:rPr>
              <a:t> </a:t>
            </a:r>
          </a:p>
          <a:p>
            <a:pPr marL="400050" indent="-400050"/>
            <a:r>
              <a:rPr lang="en-US" sz="2000" dirty="0"/>
              <a:t>(ii) No more than 2.5 centimeters (one inch) of residue remain on the bottom of the container or inner liner, </a:t>
            </a:r>
            <a:r>
              <a:rPr lang="en-US" sz="2000" i="1" dirty="0"/>
              <a:t>or</a:t>
            </a:r>
            <a:r>
              <a:rPr lang="en-US" sz="2000" dirty="0"/>
              <a:t> </a:t>
            </a:r>
          </a:p>
          <a:p>
            <a:pPr marL="400050" indent="-400050"/>
            <a:r>
              <a:rPr lang="en-US" sz="2000" dirty="0"/>
              <a:t>(iii) (A) No more than 3 percent by weight of the total capacity of the container remains in the container or inner liner if the container is less than or equal to 119 gallons in size; or </a:t>
            </a:r>
          </a:p>
          <a:p>
            <a:r>
              <a:rPr lang="en-US" sz="2400" dirty="0">
                <a:solidFill>
                  <a:schemeClr val="accent2">
                    <a:lumMod val="75000"/>
                  </a:schemeClr>
                </a:solidFill>
              </a:rPr>
              <a:t>(b)(2) A container that has held a hazardous waste that is a compressed gas is empty when the pressure in the container approaches atmospheric. </a:t>
            </a:r>
          </a:p>
          <a:p>
            <a:r>
              <a:rPr lang="en-US" sz="1500" i="1" dirty="0"/>
              <a:t>Note: Uncommon, but if a generator is using an aerosol can with acute hazardous waste refer to 261.7(b)(3)</a:t>
            </a:r>
          </a:p>
        </p:txBody>
      </p:sp>
    </p:spTree>
    <p:extLst>
      <p:ext uri="{BB962C8B-B14F-4D97-AF65-F5344CB8AC3E}">
        <p14:creationId xmlns:p14="http://schemas.microsoft.com/office/powerpoint/2010/main" val="771768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Does the UW Rule Affect?</a:t>
            </a:r>
          </a:p>
        </p:txBody>
      </p:sp>
      <p:sp>
        <p:nvSpPr>
          <p:cNvPr id="3" name="Content Placeholder 2"/>
          <p:cNvSpPr>
            <a:spLocks noGrp="1"/>
          </p:cNvSpPr>
          <p:nvPr>
            <p:ph idx="1"/>
          </p:nvPr>
        </p:nvSpPr>
        <p:spPr/>
        <p:txBody>
          <a:bodyPr>
            <a:normAutofit/>
          </a:bodyPr>
          <a:lstStyle/>
          <a:p>
            <a:r>
              <a:rPr lang="en-US" sz="4000" dirty="0"/>
              <a:t>This final rule will affect persons who generate, transport, treat, recycle, or dispose of hazardous waste aerosol cans, herein referred to as aerosol cans, </a:t>
            </a:r>
            <a:r>
              <a:rPr lang="en-US" sz="4000" dirty="0">
                <a:solidFill>
                  <a:schemeClr val="accent3"/>
                </a:solidFill>
              </a:rPr>
              <a:t>unless those persons are households or </a:t>
            </a:r>
            <a:r>
              <a:rPr lang="en-US" sz="4000" i="1" dirty="0">
                <a:solidFill>
                  <a:schemeClr val="accent3"/>
                </a:solidFill>
              </a:rPr>
              <a:t>very small quantity generators (VSQGs). </a:t>
            </a:r>
          </a:p>
        </p:txBody>
      </p:sp>
    </p:spTree>
    <p:extLst>
      <p:ext uri="{BB962C8B-B14F-4D97-AF65-F5344CB8AC3E}">
        <p14:creationId xmlns:p14="http://schemas.microsoft.com/office/powerpoint/2010/main" val="2965519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Intent – March 16, 2018</a:t>
            </a:r>
          </a:p>
        </p:txBody>
      </p:sp>
      <p:sp>
        <p:nvSpPr>
          <p:cNvPr id="3" name="Content Placeholder 2"/>
          <p:cNvSpPr>
            <a:spLocks noGrp="1"/>
          </p:cNvSpPr>
          <p:nvPr>
            <p:ph idx="1"/>
          </p:nvPr>
        </p:nvSpPr>
        <p:spPr/>
        <p:txBody>
          <a:bodyPr>
            <a:normAutofit/>
          </a:bodyPr>
          <a:lstStyle/>
          <a:p>
            <a:r>
              <a:rPr lang="en-US" sz="4000" dirty="0"/>
              <a:t>Include this common waste stream as universal waste to </a:t>
            </a:r>
            <a:r>
              <a:rPr lang="en-US" sz="4000" i="1" dirty="0"/>
              <a:t>better ensure </a:t>
            </a:r>
            <a:r>
              <a:rPr lang="en-US" sz="4000" dirty="0"/>
              <a:t>that aerosol cans are </a:t>
            </a:r>
            <a:r>
              <a:rPr lang="en-US" sz="4000" i="1" dirty="0"/>
              <a:t>managed appropriately </a:t>
            </a:r>
            <a:r>
              <a:rPr lang="en-US" sz="4000" dirty="0"/>
              <a:t>at the end of their lives, </a:t>
            </a:r>
            <a:r>
              <a:rPr lang="en-US" sz="4000" i="1" dirty="0"/>
              <a:t>remove </a:t>
            </a:r>
            <a:r>
              <a:rPr lang="en-US" sz="4000" dirty="0"/>
              <a:t>these wastes from the </a:t>
            </a:r>
            <a:r>
              <a:rPr lang="en-US" sz="4000" i="1" dirty="0"/>
              <a:t>municipal waste stream</a:t>
            </a:r>
            <a:r>
              <a:rPr lang="en-US" sz="4000" dirty="0"/>
              <a:t>, </a:t>
            </a:r>
            <a:r>
              <a:rPr lang="en-US" sz="4000" i="1" dirty="0"/>
              <a:t>potentially</a:t>
            </a:r>
            <a:r>
              <a:rPr lang="en-US" sz="4000" dirty="0"/>
              <a:t> encourage recycling, and </a:t>
            </a:r>
            <a:r>
              <a:rPr lang="en-US" sz="4000" i="1" dirty="0"/>
              <a:t>reduce unnecessary burden </a:t>
            </a:r>
            <a:r>
              <a:rPr lang="en-US" sz="4000" dirty="0"/>
              <a:t>for generators. </a:t>
            </a:r>
          </a:p>
        </p:txBody>
      </p:sp>
      <p:sp>
        <p:nvSpPr>
          <p:cNvPr id="5" name="TextBox 4"/>
          <p:cNvSpPr txBox="1"/>
          <p:nvPr/>
        </p:nvSpPr>
        <p:spPr>
          <a:xfrm>
            <a:off x="9547200" y="5968800"/>
            <a:ext cx="2080800" cy="307777"/>
          </a:xfrm>
          <a:prstGeom prst="rect">
            <a:avLst/>
          </a:prstGeom>
          <a:noFill/>
        </p:spPr>
        <p:txBody>
          <a:bodyPr wrap="square" rtlCol="0">
            <a:spAutoFit/>
          </a:bodyPr>
          <a:lstStyle/>
          <a:p>
            <a:r>
              <a:rPr lang="en-US" sz="1400" dirty="0"/>
              <a:t>84 FR 67202</a:t>
            </a:r>
          </a:p>
        </p:txBody>
      </p:sp>
    </p:spTree>
    <p:extLst>
      <p:ext uri="{BB962C8B-B14F-4D97-AF65-F5344CB8AC3E}">
        <p14:creationId xmlns:p14="http://schemas.microsoft.com/office/powerpoint/2010/main" val="568721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rash&#10;&#10;Description automatically generated">
            <a:extLst>
              <a:ext uri="{FF2B5EF4-FFF2-40B4-BE49-F238E27FC236}">
                <a16:creationId xmlns:a16="http://schemas.microsoft.com/office/drawing/2014/main" id="{4F87020D-4278-3DA1-4F98-A419251D0241}"/>
              </a:ext>
            </a:extLst>
          </p:cNvPr>
          <p:cNvPicPr>
            <a:picLocks noChangeAspect="1"/>
          </p:cNvPicPr>
          <p:nvPr/>
        </p:nvPicPr>
        <p:blipFill rotWithShape="1">
          <a:blip r:embed="rId2">
            <a:extLst>
              <a:ext uri="{28A0092B-C50C-407E-A947-70E740481C1C}">
                <a14:useLocalDpi xmlns:a14="http://schemas.microsoft.com/office/drawing/2010/main" val="0"/>
              </a:ext>
            </a:extLst>
          </a:blip>
          <a:srcRect t="8043" r="35813" b="25703"/>
          <a:stretch/>
        </p:blipFill>
        <p:spPr>
          <a:xfrm>
            <a:off x="3583729" y="0"/>
            <a:ext cx="8608271" cy="6858000"/>
          </a:xfrm>
          <a:prstGeom prst="rect">
            <a:avLst/>
          </a:prstGeom>
        </p:spPr>
      </p:pic>
      <p:sp>
        <p:nvSpPr>
          <p:cNvPr id="7" name="Rectangle 9">
            <a:extLst>
              <a:ext uri="{FF2B5EF4-FFF2-40B4-BE49-F238E27FC236}">
                <a16:creationId xmlns:a16="http://schemas.microsoft.com/office/drawing/2014/main" id="{CE737CFD-51AC-4371-B66F-F3BE6F8D8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46F74-5119-DAA2-0735-EC6132C2FE42}"/>
              </a:ext>
            </a:extLst>
          </p:cNvPr>
          <p:cNvSpPr>
            <a:spLocks noGrp="1"/>
          </p:cNvSpPr>
          <p:nvPr>
            <p:ph type="title"/>
          </p:nvPr>
        </p:nvSpPr>
        <p:spPr>
          <a:xfrm>
            <a:off x="1024128" y="585216"/>
            <a:ext cx="6007027" cy="1499616"/>
          </a:xfrm>
        </p:spPr>
        <p:txBody>
          <a:bodyPr>
            <a:normAutofit/>
          </a:bodyPr>
          <a:lstStyle/>
          <a:p>
            <a:r>
              <a:rPr lang="en-US" dirty="0">
                <a:solidFill>
                  <a:srgbClr val="FFFFFF"/>
                </a:solidFill>
              </a:rPr>
              <a:t>VSQGs</a:t>
            </a:r>
          </a:p>
        </p:txBody>
      </p:sp>
      <p:cxnSp>
        <p:nvCxnSpPr>
          <p:cNvPr id="8" name="Straight Connector 11">
            <a:extLst>
              <a:ext uri="{FF2B5EF4-FFF2-40B4-BE49-F238E27FC236}">
                <a16:creationId xmlns:a16="http://schemas.microsoft.com/office/drawing/2014/main" id="{1C34DCAD-82E1-4610-9AFB-E4258FFF12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1F27D"/>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83327F-00E6-D844-9B7A-B50D8E4BD1DE}"/>
              </a:ext>
            </a:extLst>
          </p:cNvPr>
          <p:cNvSpPr>
            <a:spLocks noGrp="1"/>
          </p:cNvSpPr>
          <p:nvPr>
            <p:ph idx="1"/>
          </p:nvPr>
        </p:nvSpPr>
        <p:spPr>
          <a:xfrm>
            <a:off x="1024128" y="1985818"/>
            <a:ext cx="6007027" cy="4525818"/>
          </a:xfrm>
        </p:spPr>
        <p:txBody>
          <a:bodyPr>
            <a:normAutofit lnSpcReduction="10000"/>
          </a:bodyPr>
          <a:lstStyle/>
          <a:p>
            <a:r>
              <a:rPr lang="en-US" dirty="0">
                <a:solidFill>
                  <a:srgbClr val="FFFFFF"/>
                </a:solidFill>
              </a:rPr>
              <a:t>Extra burden to VSQGs if aerosol cans are managed as Universal Waste</a:t>
            </a:r>
          </a:p>
          <a:p>
            <a:r>
              <a:rPr lang="en-US" dirty="0">
                <a:solidFill>
                  <a:srgbClr val="FFFFFF"/>
                </a:solidFill>
              </a:rPr>
              <a:t>- Training</a:t>
            </a:r>
          </a:p>
          <a:p>
            <a:r>
              <a:rPr lang="en-US" dirty="0">
                <a:solidFill>
                  <a:srgbClr val="FFFFFF"/>
                </a:solidFill>
              </a:rPr>
              <a:t>- Labeling</a:t>
            </a:r>
          </a:p>
          <a:p>
            <a:r>
              <a:rPr lang="en-US" dirty="0">
                <a:solidFill>
                  <a:srgbClr val="FFFFFF"/>
                </a:solidFill>
              </a:rPr>
              <a:t>- Dating</a:t>
            </a:r>
          </a:p>
          <a:p>
            <a:r>
              <a:rPr lang="en-US" dirty="0">
                <a:solidFill>
                  <a:srgbClr val="FFFFFF"/>
                </a:solidFill>
              </a:rPr>
              <a:t>- Accumulation time limits</a:t>
            </a:r>
          </a:p>
          <a:p>
            <a:r>
              <a:rPr lang="en-US" dirty="0">
                <a:solidFill>
                  <a:srgbClr val="FFFFFF"/>
                </a:solidFill>
              </a:rPr>
              <a:t>- Cannot puncture without a commercial designed puncturing device and procedures*</a:t>
            </a:r>
          </a:p>
          <a:p>
            <a:endParaRPr lang="en-US" dirty="0">
              <a:solidFill>
                <a:srgbClr val="FFFFFF"/>
              </a:solidFill>
            </a:endParaRPr>
          </a:p>
          <a:p>
            <a:r>
              <a:rPr lang="en-US" sz="1800" i="1" dirty="0">
                <a:solidFill>
                  <a:srgbClr val="FFFFFF"/>
                </a:solidFill>
              </a:rPr>
              <a:t>*VSQGs must meet 40 CFR 262.14(a)(5) if treating without a permit. </a:t>
            </a:r>
          </a:p>
        </p:txBody>
      </p:sp>
    </p:spTree>
    <p:extLst>
      <p:ext uri="{BB962C8B-B14F-4D97-AF65-F5344CB8AC3E}">
        <p14:creationId xmlns:p14="http://schemas.microsoft.com/office/powerpoint/2010/main" val="4002611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Generators Get to Choose!	</a:t>
            </a:r>
          </a:p>
        </p:txBody>
      </p:sp>
      <p:sp>
        <p:nvSpPr>
          <p:cNvPr id="6" name="Text Placeholder 5"/>
          <p:cNvSpPr>
            <a:spLocks noGrp="1"/>
          </p:cNvSpPr>
          <p:nvPr>
            <p:ph sz="half" idx="1"/>
          </p:nvPr>
        </p:nvSpPr>
        <p:spPr/>
        <p:txBody>
          <a:bodyPr/>
          <a:lstStyle/>
          <a:p>
            <a:r>
              <a:rPr lang="en-US"/>
              <a:t>	</a:t>
            </a:r>
            <a:endParaRPr lang="en-US" dirty="0"/>
          </a:p>
        </p:txBody>
      </p:sp>
      <p:sp>
        <p:nvSpPr>
          <p:cNvPr id="9" name="Content Placeholder 8"/>
          <p:cNvSpPr>
            <a:spLocks noGrp="1"/>
          </p:cNvSpPr>
          <p:nvPr>
            <p:ph sz="half" idx="2"/>
          </p:nvPr>
        </p:nvSpPr>
        <p:spPr/>
        <p:txBody>
          <a:bodyPr/>
          <a:lstStyle/>
          <a:p>
            <a:r>
              <a:rPr lang="en-US"/>
              <a:t> </a:t>
            </a:r>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169" y="2021305"/>
            <a:ext cx="4299622" cy="429962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666524484"/>
              </p:ext>
            </p:extLst>
          </p:nvPr>
        </p:nvGraphicFramePr>
        <p:xfrm>
          <a:off x="7022978" y="2021305"/>
          <a:ext cx="4307681" cy="4309758"/>
        </p:xfrm>
        <a:graphic>
          <a:graphicData uri="http://schemas.openxmlformats.org/presentationml/2006/ole">
            <mc:AlternateContent xmlns:mc="http://schemas.openxmlformats.org/markup-compatibility/2006">
              <mc:Choice xmlns:v="urn:schemas-microsoft-com:vml" Requires="v">
                <p:oleObj name="Acrobat Document" r:id="rId4" imgW="3291603" imgH="3291840" progId="Acrobat.Document.2017">
                  <p:embed/>
                </p:oleObj>
              </mc:Choice>
              <mc:Fallback>
                <p:oleObj name="Acrobat Document" r:id="rId4" imgW="3291603" imgH="3291840" progId="Acrobat.Document.2017">
                  <p:embed/>
                  <p:pic>
                    <p:nvPicPr>
                      <p:cNvPr id="0" name=""/>
                      <p:cNvPicPr/>
                      <p:nvPr/>
                    </p:nvPicPr>
                    <p:blipFill>
                      <a:blip r:embed="rId5"/>
                      <a:stretch>
                        <a:fillRect/>
                      </a:stretch>
                    </p:blipFill>
                    <p:spPr>
                      <a:xfrm>
                        <a:off x="7022978" y="2021305"/>
                        <a:ext cx="4307681" cy="4309758"/>
                      </a:xfrm>
                      <a:prstGeom prst="rect">
                        <a:avLst/>
                      </a:prstGeom>
                    </p:spPr>
                  </p:pic>
                </p:oleObj>
              </mc:Fallback>
            </mc:AlternateContent>
          </a:graphicData>
        </a:graphic>
      </p:graphicFrame>
    </p:spTree>
    <p:extLst>
      <p:ext uri="{BB962C8B-B14F-4D97-AF65-F5344CB8AC3E}">
        <p14:creationId xmlns:p14="http://schemas.microsoft.com/office/powerpoint/2010/main" val="2887106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F5C08-7401-4250-A47C-B753D6275189}"/>
              </a:ext>
            </a:extLst>
          </p:cNvPr>
          <p:cNvSpPr>
            <a:spLocks noGrp="1"/>
          </p:cNvSpPr>
          <p:nvPr>
            <p:ph type="ctrTitle"/>
          </p:nvPr>
        </p:nvSpPr>
        <p:spPr/>
        <p:txBody>
          <a:bodyPr/>
          <a:lstStyle/>
          <a:p>
            <a:r>
              <a:rPr lang="en-US" dirty="0"/>
              <a:t>Step 1</a:t>
            </a:r>
          </a:p>
        </p:txBody>
      </p:sp>
      <p:sp>
        <p:nvSpPr>
          <p:cNvPr id="3" name="Subtitle 2">
            <a:extLst>
              <a:ext uri="{FF2B5EF4-FFF2-40B4-BE49-F238E27FC236}">
                <a16:creationId xmlns:a16="http://schemas.microsoft.com/office/drawing/2014/main" id="{823B4E95-FE76-4669-9B84-DD40BE7CC2A0}"/>
              </a:ext>
            </a:extLst>
          </p:cNvPr>
          <p:cNvSpPr>
            <a:spLocks noGrp="1"/>
          </p:cNvSpPr>
          <p:nvPr>
            <p:ph type="subTitle" idx="1"/>
          </p:nvPr>
        </p:nvSpPr>
        <p:spPr/>
        <p:txBody>
          <a:bodyPr>
            <a:normAutofit/>
          </a:bodyPr>
          <a:lstStyle/>
          <a:p>
            <a:r>
              <a:rPr lang="en-US" sz="2800" dirty="0"/>
              <a:t>40 CFR 262.11 </a:t>
            </a:r>
          </a:p>
          <a:p>
            <a:r>
              <a:rPr lang="en-US" sz="2800" dirty="0"/>
              <a:t>Waste Determination</a:t>
            </a:r>
          </a:p>
        </p:txBody>
      </p:sp>
      <p:sp>
        <p:nvSpPr>
          <p:cNvPr id="4" name="Rectangle 3">
            <a:extLst>
              <a:ext uri="{FF2B5EF4-FFF2-40B4-BE49-F238E27FC236}">
                <a16:creationId xmlns:a16="http://schemas.microsoft.com/office/drawing/2014/main" id="{F0C9155F-D389-4845-94B7-1F441424D0D7}"/>
              </a:ext>
            </a:extLst>
          </p:cNvPr>
          <p:cNvSpPr/>
          <p:nvPr/>
        </p:nvSpPr>
        <p:spPr>
          <a:xfrm>
            <a:off x="728420" y="434823"/>
            <a:ext cx="10538848" cy="3416320"/>
          </a:xfrm>
          <a:prstGeom prst="rect">
            <a:avLst/>
          </a:prstGeom>
        </p:spPr>
        <p:txBody>
          <a:bodyPr wrap="square">
            <a:spAutoFit/>
          </a:bodyPr>
          <a:lstStyle/>
          <a:p>
            <a:r>
              <a:rPr lang="en-US" sz="2400" dirty="0">
                <a:solidFill>
                  <a:srgbClr val="000000"/>
                </a:solidFill>
                <a:latin typeface="Corbel" panose="020B0503020204020204" pitchFamily="34" charset="0"/>
                <a:ea typeface="Calibri" panose="020F0502020204030204" pitchFamily="34" charset="0"/>
              </a:rPr>
              <a:t>A person who generates a solid waste must make an ACCURATE determination as to whether that waste is hazardous at the point of generation. </a:t>
            </a:r>
          </a:p>
          <a:p>
            <a:endParaRPr lang="en-US" sz="2400" dirty="0">
              <a:solidFill>
                <a:srgbClr val="000000"/>
              </a:solidFill>
              <a:latin typeface="Corbel" panose="020B0503020204020204" pitchFamily="34" charset="0"/>
              <a:ea typeface="Calibri" panose="020F0502020204030204" pitchFamily="34" charset="0"/>
            </a:endParaRPr>
          </a:p>
          <a:p>
            <a:pPr marL="342900"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Follow steps provided in 262.11(a) through (e).</a:t>
            </a:r>
          </a:p>
          <a:p>
            <a:pPr marL="342900"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We recommend also:</a:t>
            </a:r>
          </a:p>
          <a:p>
            <a:pPr marL="800100" lvl="1"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Make an inventory of aerosol cans used in facility operations.</a:t>
            </a:r>
          </a:p>
          <a:p>
            <a:pPr marL="800100" lvl="1"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Determine which aerosol cans would be hazardous. </a:t>
            </a:r>
          </a:p>
          <a:p>
            <a:pPr marL="800100" lvl="1"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Are their viable alternatives to the hazardous ones currently in use?</a:t>
            </a:r>
          </a:p>
          <a:p>
            <a:pPr marL="800100" lvl="1"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Use them up and switch to non-hazardous products, if possible.  </a:t>
            </a:r>
            <a:endParaRPr lang="en-US" sz="2400" dirty="0">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859562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2644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F5C08-7401-4250-A47C-B753D6275189}"/>
              </a:ext>
            </a:extLst>
          </p:cNvPr>
          <p:cNvSpPr>
            <a:spLocks noGrp="1"/>
          </p:cNvSpPr>
          <p:nvPr>
            <p:ph type="ctrTitle"/>
          </p:nvPr>
        </p:nvSpPr>
        <p:spPr/>
        <p:txBody>
          <a:bodyPr/>
          <a:lstStyle/>
          <a:p>
            <a:r>
              <a:rPr lang="en-US" dirty="0"/>
              <a:t>Step 2</a:t>
            </a:r>
          </a:p>
        </p:txBody>
      </p:sp>
      <p:sp>
        <p:nvSpPr>
          <p:cNvPr id="3" name="Subtitle 2">
            <a:extLst>
              <a:ext uri="{FF2B5EF4-FFF2-40B4-BE49-F238E27FC236}">
                <a16:creationId xmlns:a16="http://schemas.microsoft.com/office/drawing/2014/main" id="{823B4E95-FE76-4669-9B84-DD40BE7CC2A0}"/>
              </a:ext>
            </a:extLst>
          </p:cNvPr>
          <p:cNvSpPr>
            <a:spLocks noGrp="1"/>
          </p:cNvSpPr>
          <p:nvPr>
            <p:ph type="subTitle" idx="1"/>
          </p:nvPr>
        </p:nvSpPr>
        <p:spPr/>
        <p:txBody>
          <a:bodyPr>
            <a:normAutofit/>
          </a:bodyPr>
          <a:lstStyle/>
          <a:p>
            <a:r>
              <a:rPr lang="en-US" sz="2800" dirty="0"/>
              <a:t>40 CFR 262.13 </a:t>
            </a:r>
          </a:p>
          <a:p>
            <a:r>
              <a:rPr lang="en-US" sz="2800" dirty="0"/>
              <a:t>Generator Category Determination</a:t>
            </a:r>
          </a:p>
        </p:txBody>
      </p:sp>
      <p:sp>
        <p:nvSpPr>
          <p:cNvPr id="4" name="Rectangle 3">
            <a:extLst>
              <a:ext uri="{FF2B5EF4-FFF2-40B4-BE49-F238E27FC236}">
                <a16:creationId xmlns:a16="http://schemas.microsoft.com/office/drawing/2014/main" id="{F0C9155F-D389-4845-94B7-1F441424D0D7}"/>
              </a:ext>
            </a:extLst>
          </p:cNvPr>
          <p:cNvSpPr/>
          <p:nvPr/>
        </p:nvSpPr>
        <p:spPr>
          <a:xfrm>
            <a:off x="728420" y="434823"/>
            <a:ext cx="10538848" cy="830997"/>
          </a:xfrm>
          <a:prstGeom prst="rect">
            <a:avLst/>
          </a:prstGeom>
        </p:spPr>
        <p:txBody>
          <a:bodyPr wrap="square">
            <a:spAutoFit/>
          </a:bodyPr>
          <a:lstStyle/>
          <a:p>
            <a:endParaRPr lang="en-US" sz="2400" dirty="0">
              <a:solidFill>
                <a:srgbClr val="000000"/>
              </a:solidFill>
              <a:latin typeface="Corbel" panose="020B0503020204020204" pitchFamily="34" charset="0"/>
              <a:ea typeface="Calibri" panose="020F0502020204030204" pitchFamily="34" charset="0"/>
            </a:endParaRPr>
          </a:p>
          <a:p>
            <a:r>
              <a:rPr lang="en-US" sz="2400" dirty="0">
                <a:latin typeface="Corbel" panose="020B0503020204020204" pitchFamily="34" charset="0"/>
                <a:ea typeface="Calibri" panose="020F0502020204030204" pitchFamily="34" charset="0"/>
              </a:rPr>
              <a:t> </a:t>
            </a:r>
            <a:endParaRPr lang="en-US" sz="2400" dirty="0">
              <a:effectLst/>
              <a:latin typeface="Corbel" panose="020B0503020204020204" pitchFamily="34" charset="0"/>
              <a:ea typeface="Calibri" panose="020F0502020204030204" pitchFamily="34" charset="0"/>
            </a:endParaRPr>
          </a:p>
        </p:txBody>
      </p:sp>
      <p:pic>
        <p:nvPicPr>
          <p:cNvPr id="8" name="Picture 7"/>
          <p:cNvPicPr>
            <a:picLocks noChangeAspect="1"/>
          </p:cNvPicPr>
          <p:nvPr/>
        </p:nvPicPr>
        <p:blipFill rotWithShape="1">
          <a:blip r:embed="rId3"/>
          <a:srcRect l="8043" t="41203" r="59854" b="23951"/>
          <a:stretch/>
        </p:blipFill>
        <p:spPr>
          <a:xfrm>
            <a:off x="495340" y="434823"/>
            <a:ext cx="11115403" cy="3772846"/>
          </a:xfrm>
          <a:prstGeom prst="rect">
            <a:avLst/>
          </a:prstGeom>
          <a:ln w="44450">
            <a:solidFill>
              <a:schemeClr val="bg1"/>
            </a:solidFill>
          </a:ln>
        </p:spPr>
      </p:pic>
    </p:spTree>
    <p:extLst>
      <p:ext uri="{BB962C8B-B14F-4D97-AF65-F5344CB8AC3E}">
        <p14:creationId xmlns:p14="http://schemas.microsoft.com/office/powerpoint/2010/main" val="337414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F5C08-7401-4250-A47C-B753D6275189}"/>
              </a:ext>
            </a:extLst>
          </p:cNvPr>
          <p:cNvSpPr>
            <a:spLocks noGrp="1"/>
          </p:cNvSpPr>
          <p:nvPr>
            <p:ph type="ctrTitle"/>
          </p:nvPr>
        </p:nvSpPr>
        <p:spPr/>
        <p:txBody>
          <a:bodyPr/>
          <a:lstStyle/>
          <a:p>
            <a:r>
              <a:rPr lang="en-US" dirty="0"/>
              <a:t>Step 3</a:t>
            </a:r>
          </a:p>
        </p:txBody>
      </p:sp>
      <p:sp>
        <p:nvSpPr>
          <p:cNvPr id="3" name="Subtitle 2">
            <a:extLst>
              <a:ext uri="{FF2B5EF4-FFF2-40B4-BE49-F238E27FC236}">
                <a16:creationId xmlns:a16="http://schemas.microsoft.com/office/drawing/2014/main" id="{823B4E95-FE76-4669-9B84-DD40BE7CC2A0}"/>
              </a:ext>
            </a:extLst>
          </p:cNvPr>
          <p:cNvSpPr>
            <a:spLocks noGrp="1"/>
          </p:cNvSpPr>
          <p:nvPr>
            <p:ph type="subTitle" idx="1"/>
          </p:nvPr>
        </p:nvSpPr>
        <p:spPr/>
        <p:txBody>
          <a:bodyPr>
            <a:normAutofit/>
          </a:bodyPr>
          <a:lstStyle/>
          <a:p>
            <a:r>
              <a:rPr lang="en-US" sz="2800" dirty="0"/>
              <a:t>Waste Minimization Requirements? </a:t>
            </a:r>
          </a:p>
        </p:txBody>
      </p:sp>
      <p:sp>
        <p:nvSpPr>
          <p:cNvPr id="4" name="Rectangle 3">
            <a:extLst>
              <a:ext uri="{FF2B5EF4-FFF2-40B4-BE49-F238E27FC236}">
                <a16:creationId xmlns:a16="http://schemas.microsoft.com/office/drawing/2014/main" id="{F0C9155F-D389-4845-94B7-1F441424D0D7}"/>
              </a:ext>
            </a:extLst>
          </p:cNvPr>
          <p:cNvSpPr/>
          <p:nvPr/>
        </p:nvSpPr>
        <p:spPr>
          <a:xfrm>
            <a:off x="5649132" y="434823"/>
            <a:ext cx="5618136" cy="3416320"/>
          </a:xfrm>
          <a:prstGeom prst="rect">
            <a:avLst/>
          </a:prstGeom>
        </p:spPr>
        <p:txBody>
          <a:bodyPr wrap="square">
            <a:spAutoFit/>
          </a:bodyPr>
          <a:lstStyle/>
          <a:p>
            <a:r>
              <a:rPr lang="en-US" sz="2400" dirty="0">
                <a:solidFill>
                  <a:srgbClr val="000000"/>
                </a:solidFill>
                <a:latin typeface="Corbel" panose="020B0503020204020204" pitchFamily="34" charset="0"/>
                <a:ea typeface="Calibri" panose="020F0502020204030204" pitchFamily="34" charset="0"/>
              </a:rPr>
              <a:t>Sustainable Operations &amp; Resilience Action Plan  </a:t>
            </a:r>
          </a:p>
          <a:p>
            <a:endParaRPr lang="en-US" sz="2400" dirty="0">
              <a:solidFill>
                <a:srgbClr val="000000"/>
              </a:solidFill>
              <a:latin typeface="Corbel" panose="020B0503020204020204" pitchFamily="34" charset="0"/>
              <a:ea typeface="Calibri" panose="020F0502020204030204" pitchFamily="34" charset="0"/>
            </a:endParaRPr>
          </a:p>
          <a:p>
            <a:pPr marL="342900"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Supply Chain Management &amp; Materials Management </a:t>
            </a:r>
          </a:p>
          <a:p>
            <a:pPr marL="342900"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Goal 14: Increase Waste Diversion Rates to 70% by 2030 at county facilities.   </a:t>
            </a:r>
          </a:p>
          <a:p>
            <a:pPr marL="342900" indent="-342900">
              <a:buFont typeface="Arial" panose="020B0604020202020204" pitchFamily="34" charset="0"/>
              <a:buChar char="•"/>
            </a:pPr>
            <a:r>
              <a:rPr lang="en-US" sz="2400" dirty="0">
                <a:effectLst/>
                <a:latin typeface="Corbel" panose="020B0503020204020204" pitchFamily="34" charset="0"/>
                <a:ea typeface="Calibri" panose="020F0502020204030204" pitchFamily="34" charset="0"/>
              </a:rPr>
              <a:t>Determine how this waste stream fits into your division's goals and actions</a:t>
            </a:r>
          </a:p>
        </p:txBody>
      </p:sp>
      <p:pic>
        <p:nvPicPr>
          <p:cNvPr id="7" name="Picture 6"/>
          <p:cNvPicPr>
            <a:picLocks noChangeAspect="1"/>
          </p:cNvPicPr>
          <p:nvPr/>
        </p:nvPicPr>
        <p:blipFill rotWithShape="1">
          <a:blip r:embed="rId2"/>
          <a:srcRect l="62578" t="11717" r="19022" b="6097"/>
          <a:stretch/>
        </p:blipFill>
        <p:spPr>
          <a:xfrm>
            <a:off x="534692" y="350121"/>
            <a:ext cx="4912962" cy="6171655"/>
          </a:xfrm>
          <a:prstGeom prst="rect">
            <a:avLst/>
          </a:prstGeom>
        </p:spPr>
      </p:pic>
    </p:spTree>
    <p:extLst>
      <p:ext uri="{BB962C8B-B14F-4D97-AF65-F5344CB8AC3E}">
        <p14:creationId xmlns:p14="http://schemas.microsoft.com/office/powerpoint/2010/main" val="3000436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BF384-C26B-48EF-8234-E4FA21167680}"/>
              </a:ext>
            </a:extLst>
          </p:cNvPr>
          <p:cNvSpPr>
            <a:spLocks noGrp="1"/>
          </p:cNvSpPr>
          <p:nvPr>
            <p:ph type="ctrTitle"/>
          </p:nvPr>
        </p:nvSpPr>
        <p:spPr/>
        <p:txBody>
          <a:bodyPr/>
          <a:lstStyle/>
          <a:p>
            <a:r>
              <a:rPr lang="en-US" dirty="0"/>
              <a:t>Step 4</a:t>
            </a:r>
          </a:p>
        </p:txBody>
      </p:sp>
      <p:sp>
        <p:nvSpPr>
          <p:cNvPr id="3" name="Subtitle 2">
            <a:extLst>
              <a:ext uri="{FF2B5EF4-FFF2-40B4-BE49-F238E27FC236}">
                <a16:creationId xmlns:a16="http://schemas.microsoft.com/office/drawing/2014/main" id="{1FB1E664-7779-4FB8-BE7D-5462C26706EE}"/>
              </a:ext>
            </a:extLst>
          </p:cNvPr>
          <p:cNvSpPr>
            <a:spLocks noGrp="1"/>
          </p:cNvSpPr>
          <p:nvPr>
            <p:ph type="subTitle" idx="1"/>
          </p:nvPr>
        </p:nvSpPr>
        <p:spPr/>
        <p:txBody>
          <a:bodyPr>
            <a:normAutofit/>
          </a:bodyPr>
          <a:lstStyle/>
          <a:p>
            <a:r>
              <a:rPr lang="en-US" sz="2800" dirty="0"/>
              <a:t>Review and Compare Regulations</a:t>
            </a:r>
          </a:p>
        </p:txBody>
      </p:sp>
      <p:pic>
        <p:nvPicPr>
          <p:cNvPr id="4" name="Picture 3">
            <a:extLst>
              <a:ext uri="{FF2B5EF4-FFF2-40B4-BE49-F238E27FC236}">
                <a16:creationId xmlns:a16="http://schemas.microsoft.com/office/drawing/2014/main" id="{F01353E7-2A9D-41CB-A2FB-665F9798FB9C}"/>
              </a:ext>
            </a:extLst>
          </p:cNvPr>
          <p:cNvPicPr>
            <a:picLocks noChangeAspect="1"/>
          </p:cNvPicPr>
          <p:nvPr/>
        </p:nvPicPr>
        <p:blipFill>
          <a:blip r:embed="rId2"/>
          <a:stretch>
            <a:fillRect/>
          </a:stretch>
        </p:blipFill>
        <p:spPr>
          <a:xfrm>
            <a:off x="363855" y="664275"/>
            <a:ext cx="11249025" cy="2913798"/>
          </a:xfrm>
          <a:prstGeom prst="rect">
            <a:avLst/>
          </a:prstGeom>
        </p:spPr>
      </p:pic>
    </p:spTree>
    <p:extLst>
      <p:ext uri="{BB962C8B-B14F-4D97-AF65-F5344CB8AC3E}">
        <p14:creationId xmlns:p14="http://schemas.microsoft.com/office/powerpoint/2010/main" val="3680044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p:cNvPicPr>
            <a:picLocks noGrp="1" noChangeAspect="1"/>
          </p:cNvPicPr>
          <p:nvPr>
            <p:ph idx="4294967295"/>
          </p:nvPr>
        </p:nvPicPr>
        <p:blipFill rotWithShape="1">
          <a:blip r:embed="rId3"/>
          <a:srcRect l="7538" t="44324" r="65578" b="11789"/>
          <a:stretch/>
        </p:blipFill>
        <p:spPr>
          <a:xfrm>
            <a:off x="0" y="0"/>
            <a:ext cx="12192000" cy="6858000"/>
          </a:xfrm>
          <a:prstGeom prst="rect">
            <a:avLst/>
          </a:prstGeom>
        </p:spPr>
      </p:pic>
    </p:spTree>
    <p:extLst>
      <p:ext uri="{BB962C8B-B14F-4D97-AF65-F5344CB8AC3E}">
        <p14:creationId xmlns:p14="http://schemas.microsoft.com/office/powerpoint/2010/main" val="2753747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F5C08-7401-4250-A47C-B753D6275189}"/>
              </a:ext>
            </a:extLst>
          </p:cNvPr>
          <p:cNvSpPr>
            <a:spLocks noGrp="1"/>
          </p:cNvSpPr>
          <p:nvPr>
            <p:ph type="ctrTitle"/>
          </p:nvPr>
        </p:nvSpPr>
        <p:spPr/>
        <p:txBody>
          <a:bodyPr/>
          <a:lstStyle/>
          <a:p>
            <a:r>
              <a:rPr lang="en-US" dirty="0"/>
              <a:t>Step 5</a:t>
            </a:r>
          </a:p>
        </p:txBody>
      </p:sp>
      <p:sp>
        <p:nvSpPr>
          <p:cNvPr id="3" name="Subtitle 2">
            <a:extLst>
              <a:ext uri="{FF2B5EF4-FFF2-40B4-BE49-F238E27FC236}">
                <a16:creationId xmlns:a16="http://schemas.microsoft.com/office/drawing/2014/main" id="{823B4E95-FE76-4669-9B84-DD40BE7CC2A0}"/>
              </a:ext>
            </a:extLst>
          </p:cNvPr>
          <p:cNvSpPr>
            <a:spLocks noGrp="1"/>
          </p:cNvSpPr>
          <p:nvPr>
            <p:ph type="subTitle" idx="1"/>
          </p:nvPr>
        </p:nvSpPr>
        <p:spPr/>
        <p:txBody>
          <a:bodyPr>
            <a:normAutofit/>
          </a:bodyPr>
          <a:lstStyle/>
          <a:p>
            <a:r>
              <a:rPr lang="en-US" sz="2800" dirty="0"/>
              <a:t>Considerations</a:t>
            </a:r>
          </a:p>
        </p:txBody>
      </p:sp>
      <p:sp>
        <p:nvSpPr>
          <p:cNvPr id="4" name="Rectangle 3">
            <a:extLst>
              <a:ext uri="{FF2B5EF4-FFF2-40B4-BE49-F238E27FC236}">
                <a16:creationId xmlns:a16="http://schemas.microsoft.com/office/drawing/2014/main" id="{F0C9155F-D389-4845-94B7-1F441424D0D7}"/>
              </a:ext>
            </a:extLst>
          </p:cNvPr>
          <p:cNvSpPr/>
          <p:nvPr/>
        </p:nvSpPr>
        <p:spPr>
          <a:xfrm>
            <a:off x="728420" y="434823"/>
            <a:ext cx="10538848" cy="4524315"/>
          </a:xfrm>
          <a:prstGeom prst="rect">
            <a:avLst/>
          </a:prstGeom>
        </p:spPr>
        <p:txBody>
          <a:bodyPr wrap="square">
            <a:spAutoFit/>
          </a:bodyPr>
          <a:lstStyle/>
          <a:p>
            <a:r>
              <a:rPr lang="en-US" sz="2400" dirty="0">
                <a:solidFill>
                  <a:srgbClr val="000000"/>
                </a:solidFill>
                <a:latin typeface="Corbel" panose="020B0503020204020204" pitchFamily="34" charset="0"/>
                <a:ea typeface="Calibri" panose="020F0502020204030204" pitchFamily="34" charset="0"/>
              </a:rPr>
              <a:t> Depending on your generator category keep in mind some of the following:</a:t>
            </a:r>
          </a:p>
          <a:p>
            <a:endParaRPr lang="en-US" sz="2400" dirty="0">
              <a:solidFill>
                <a:srgbClr val="000000"/>
              </a:solidFill>
              <a:latin typeface="Corbel" panose="020B0503020204020204" pitchFamily="34" charset="0"/>
              <a:ea typeface="Calibri" panose="020F0502020204030204" pitchFamily="34" charset="0"/>
            </a:endParaRPr>
          </a:p>
          <a:p>
            <a:pPr marL="342900"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Benefits of the UW rule will apply to a generator that has potential for episodic generation. Waste managed as UW does not count towards monthly generation rates.</a:t>
            </a:r>
          </a:p>
          <a:p>
            <a:pPr marL="342900"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In order to recycle – cans must be drained and punctured. There are requirements to properly perform this activity to ensure compliance. Refer to Step 6.</a:t>
            </a:r>
          </a:p>
          <a:p>
            <a:pPr marL="342900"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The UW rule does allow waste to be accumulated for up to one year.</a:t>
            </a:r>
          </a:p>
          <a:p>
            <a:pPr marL="342900" indent="-342900">
              <a:buFont typeface="Arial" panose="020B0604020202020204" pitchFamily="34" charset="0"/>
              <a:buChar char="•"/>
            </a:pPr>
            <a:r>
              <a:rPr lang="en-US" sz="2400" dirty="0">
                <a:latin typeface="Corbel" panose="020B0503020204020204" pitchFamily="34" charset="0"/>
                <a:ea typeface="Calibri" panose="020F0502020204030204" pitchFamily="34" charset="0"/>
              </a:rPr>
              <a:t>If consistently VSQG, recommend following hazardous waste regulations.</a:t>
            </a:r>
          </a:p>
          <a:p>
            <a:pPr marL="342900" indent="-342900">
              <a:buFont typeface="Arial" panose="020B0604020202020204" pitchFamily="34" charset="0"/>
              <a:buChar char="•"/>
            </a:pPr>
            <a:endParaRPr lang="en-US" sz="2400" dirty="0">
              <a:latin typeface="Corbel" panose="020B0503020204020204" pitchFamily="34" charset="0"/>
              <a:ea typeface="Calibri" panose="020F0502020204030204" pitchFamily="34" charset="0"/>
            </a:endParaRPr>
          </a:p>
          <a:p>
            <a:pPr marL="342900" indent="-342900">
              <a:buFont typeface="Arial" panose="020B0604020202020204" pitchFamily="34" charset="0"/>
              <a:buChar char="•"/>
            </a:pPr>
            <a:endParaRPr lang="en-US" sz="2400" dirty="0">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4098313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F5C08-7401-4250-A47C-B753D6275189}"/>
              </a:ext>
            </a:extLst>
          </p:cNvPr>
          <p:cNvSpPr>
            <a:spLocks noGrp="1"/>
          </p:cNvSpPr>
          <p:nvPr>
            <p:ph type="ctrTitle"/>
          </p:nvPr>
        </p:nvSpPr>
        <p:spPr/>
        <p:txBody>
          <a:bodyPr/>
          <a:lstStyle/>
          <a:p>
            <a:r>
              <a:rPr lang="en-US" dirty="0"/>
              <a:t>Step 6</a:t>
            </a:r>
          </a:p>
        </p:txBody>
      </p:sp>
      <p:sp>
        <p:nvSpPr>
          <p:cNvPr id="3" name="Subtitle 2">
            <a:extLst>
              <a:ext uri="{FF2B5EF4-FFF2-40B4-BE49-F238E27FC236}">
                <a16:creationId xmlns:a16="http://schemas.microsoft.com/office/drawing/2014/main" id="{823B4E95-FE76-4669-9B84-DD40BE7CC2A0}"/>
              </a:ext>
            </a:extLst>
          </p:cNvPr>
          <p:cNvSpPr>
            <a:spLocks noGrp="1"/>
          </p:cNvSpPr>
          <p:nvPr>
            <p:ph type="subTitle" idx="1"/>
          </p:nvPr>
        </p:nvSpPr>
        <p:spPr/>
        <p:txBody>
          <a:bodyPr>
            <a:normAutofit/>
          </a:bodyPr>
          <a:lstStyle/>
          <a:p>
            <a:r>
              <a:rPr lang="en-US" sz="2800" dirty="0"/>
              <a:t>So, You’ve Decided to Recycle</a:t>
            </a:r>
          </a:p>
        </p:txBody>
      </p:sp>
      <p:pic>
        <p:nvPicPr>
          <p:cNvPr id="5" name="Picture 4"/>
          <p:cNvPicPr>
            <a:picLocks noChangeAspect="1"/>
          </p:cNvPicPr>
          <p:nvPr/>
        </p:nvPicPr>
        <p:blipFill rotWithShape="1">
          <a:blip r:embed="rId2"/>
          <a:srcRect l="57940" t="17074" r="14241" b="18223"/>
          <a:stretch/>
        </p:blipFill>
        <p:spPr>
          <a:xfrm>
            <a:off x="241516" y="372640"/>
            <a:ext cx="7927382" cy="4587497"/>
          </a:xfrm>
          <a:prstGeom prst="rect">
            <a:avLst/>
          </a:prstGeom>
          <a:ln w="34925">
            <a:solidFill>
              <a:schemeClr val="accent3">
                <a:lumMod val="75000"/>
              </a:schemeClr>
            </a:solidFill>
          </a:ln>
        </p:spPr>
      </p:pic>
      <p:sp>
        <p:nvSpPr>
          <p:cNvPr id="6" name="Rectangle 5">
            <a:extLst>
              <a:ext uri="{FF2B5EF4-FFF2-40B4-BE49-F238E27FC236}">
                <a16:creationId xmlns:a16="http://schemas.microsoft.com/office/drawing/2014/main" id="{F0C9155F-D389-4845-94B7-1F441424D0D7}"/>
              </a:ext>
            </a:extLst>
          </p:cNvPr>
          <p:cNvSpPr/>
          <p:nvPr/>
        </p:nvSpPr>
        <p:spPr>
          <a:xfrm>
            <a:off x="8610600" y="372640"/>
            <a:ext cx="3284349" cy="3785652"/>
          </a:xfrm>
          <a:prstGeom prst="rect">
            <a:avLst/>
          </a:prstGeom>
        </p:spPr>
        <p:txBody>
          <a:bodyPr wrap="square">
            <a:spAutoFit/>
          </a:bodyPr>
          <a:lstStyle/>
          <a:p>
            <a:r>
              <a:rPr lang="en-US" sz="2400" dirty="0">
                <a:solidFill>
                  <a:srgbClr val="000000"/>
                </a:solidFill>
                <a:latin typeface="Corbel" panose="020B0503020204020204" pitchFamily="34" charset="0"/>
                <a:ea typeface="Calibri" panose="020F0502020204030204" pitchFamily="34" charset="0"/>
              </a:rPr>
              <a:t>Gold star worthy!</a:t>
            </a:r>
          </a:p>
          <a:p>
            <a:endParaRPr lang="en-US" sz="2400" dirty="0">
              <a:solidFill>
                <a:srgbClr val="000000"/>
              </a:solidFill>
              <a:latin typeface="Corbel" panose="020B0503020204020204" pitchFamily="34" charset="0"/>
              <a:ea typeface="Calibri" panose="020F0502020204030204" pitchFamily="34" charset="0"/>
            </a:endParaRPr>
          </a:p>
          <a:p>
            <a:r>
              <a:rPr lang="en-US" sz="2400" dirty="0">
                <a:solidFill>
                  <a:srgbClr val="000000"/>
                </a:solidFill>
                <a:latin typeface="Corbel" panose="020B0503020204020204" pitchFamily="34" charset="0"/>
                <a:ea typeface="Calibri" panose="020F0502020204030204" pitchFamily="34" charset="0"/>
              </a:rPr>
              <a:t>The next slide details 7 key steps before puncturing.</a:t>
            </a:r>
          </a:p>
          <a:p>
            <a:endParaRPr lang="en-US" sz="2400" dirty="0">
              <a:solidFill>
                <a:srgbClr val="000000"/>
              </a:solidFill>
              <a:latin typeface="Corbel" panose="020B0503020204020204" pitchFamily="34" charset="0"/>
              <a:ea typeface="Calibri" panose="020F0502020204030204" pitchFamily="34" charset="0"/>
            </a:endParaRPr>
          </a:p>
          <a:p>
            <a:r>
              <a:rPr lang="en-US" sz="2400" dirty="0">
                <a:solidFill>
                  <a:srgbClr val="000000"/>
                </a:solidFill>
                <a:latin typeface="Corbel" panose="020B0503020204020204" pitchFamily="34" charset="0"/>
                <a:ea typeface="Calibri" panose="020F0502020204030204" pitchFamily="34" charset="0"/>
              </a:rPr>
              <a:t>Refer to page 5 of the Aerosol Can Waste Management Chart </a:t>
            </a:r>
          </a:p>
          <a:p>
            <a:endParaRPr lang="en-US" sz="2400" dirty="0">
              <a:solidFill>
                <a:srgbClr val="000000"/>
              </a:solidFill>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1923755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6574-8A08-7997-14A1-1C7A82551E20}"/>
              </a:ext>
            </a:extLst>
          </p:cNvPr>
          <p:cNvSpPr>
            <a:spLocks noGrp="1"/>
          </p:cNvSpPr>
          <p:nvPr>
            <p:ph type="title"/>
          </p:nvPr>
        </p:nvSpPr>
        <p:spPr/>
        <p:txBody>
          <a:bodyPr/>
          <a:lstStyle/>
          <a:p>
            <a:r>
              <a:rPr lang="en-US" dirty="0"/>
              <a:t>Federal Register Volume 84 No. 236</a:t>
            </a:r>
          </a:p>
        </p:txBody>
      </p:sp>
      <p:sp>
        <p:nvSpPr>
          <p:cNvPr id="3" name="Content Placeholder 2">
            <a:extLst>
              <a:ext uri="{FF2B5EF4-FFF2-40B4-BE49-F238E27FC236}">
                <a16:creationId xmlns:a16="http://schemas.microsoft.com/office/drawing/2014/main" id="{54949B97-69B2-D093-C277-E84A230612EC}"/>
              </a:ext>
            </a:extLst>
          </p:cNvPr>
          <p:cNvSpPr>
            <a:spLocks noGrp="1"/>
          </p:cNvSpPr>
          <p:nvPr>
            <p:ph idx="1"/>
          </p:nvPr>
        </p:nvSpPr>
        <p:spPr/>
        <p:txBody>
          <a:bodyPr/>
          <a:lstStyle/>
          <a:p>
            <a:r>
              <a:rPr lang="en-US" dirty="0"/>
              <a:t>Increasing Recycling: Adding Aerosol Cans to the Universal Waste Regulations</a:t>
            </a:r>
          </a:p>
          <a:p>
            <a:endParaRPr lang="en-US" dirty="0"/>
          </a:p>
          <a:p>
            <a:r>
              <a:rPr lang="en-US" dirty="0"/>
              <a:t>12/09/19: Formal announcement in Federal Register.</a:t>
            </a:r>
          </a:p>
          <a:p>
            <a:r>
              <a:rPr lang="en-US" dirty="0"/>
              <a:t>02/07/20: Final rule effective date.</a:t>
            </a:r>
          </a:p>
          <a:p>
            <a:r>
              <a:rPr lang="en-US" dirty="0"/>
              <a:t>10/30/20: Florida adoption outlined in Chapter 62-730.185, FAC.</a:t>
            </a:r>
          </a:p>
        </p:txBody>
      </p:sp>
    </p:spTree>
    <p:extLst>
      <p:ext uri="{BB962C8B-B14F-4D97-AF65-F5344CB8AC3E}">
        <p14:creationId xmlns:p14="http://schemas.microsoft.com/office/powerpoint/2010/main" val="2973088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Steps Before Puncturing</a:t>
            </a:r>
          </a:p>
        </p:txBody>
      </p:sp>
      <p:sp>
        <p:nvSpPr>
          <p:cNvPr id="5" name="Content Placeholder 4"/>
          <p:cNvSpPr>
            <a:spLocks noGrp="1"/>
          </p:cNvSpPr>
          <p:nvPr>
            <p:ph idx="1"/>
          </p:nvPr>
        </p:nvSpPr>
        <p:spPr/>
        <p:txBody>
          <a:bodyPr>
            <a:normAutofit lnSpcReduction="10000"/>
          </a:bodyPr>
          <a:lstStyle/>
          <a:p>
            <a:r>
              <a:rPr lang="en-US" dirty="0"/>
              <a:t>1. Puncturing and draining must be conducted in a device specifically designed to safely puncture aerosol cans. Keep manufacturer's instructions accessible.</a:t>
            </a:r>
          </a:p>
          <a:p>
            <a:r>
              <a:rPr lang="en-US" dirty="0"/>
              <a:t>2. Create and follow a written procedure that details how to safely puncture and drain cans. Ensure procedure is designed to prevent fires and releases.</a:t>
            </a:r>
          </a:p>
          <a:p>
            <a:r>
              <a:rPr lang="en-US" dirty="0"/>
              <a:t>3. Ensure employees are properly trained to operate. </a:t>
            </a:r>
          </a:p>
          <a:p>
            <a:r>
              <a:rPr lang="en-US" dirty="0"/>
              <a:t>4. Immediately after puncturing, transfer the contents to a container or tank that meets the requirements of 262.14, 262.15, 262.16, or 262.17.</a:t>
            </a:r>
          </a:p>
          <a:p>
            <a:r>
              <a:rPr lang="en-US" dirty="0"/>
              <a:t>5. Conduct a </a:t>
            </a:r>
            <a:r>
              <a:rPr lang="en-US" i="1" dirty="0"/>
              <a:t>hazardous waste determination </a:t>
            </a:r>
            <a:r>
              <a:rPr lang="en-US" dirty="0"/>
              <a:t>on the drained contents of the cans.</a:t>
            </a:r>
          </a:p>
          <a:p>
            <a:r>
              <a:rPr lang="en-US" dirty="0"/>
              <a:t>6. Establish a written procedure to respond to spills or leaks and keep spill kit near.  </a:t>
            </a:r>
          </a:p>
          <a:p>
            <a:r>
              <a:rPr lang="en-US" dirty="0"/>
              <a:t>7. Ensure empty punctured aerosol cans are RECYCLED. </a:t>
            </a:r>
          </a:p>
        </p:txBody>
      </p:sp>
    </p:spTree>
    <p:extLst>
      <p:ext uri="{BB962C8B-B14F-4D97-AF65-F5344CB8AC3E}">
        <p14:creationId xmlns:p14="http://schemas.microsoft.com/office/powerpoint/2010/main" val="2458627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929BCB-8C39-4E58-B1C1-979B297AE999}"/>
              </a:ext>
            </a:extLst>
          </p:cNvPr>
          <p:cNvPicPr>
            <a:picLocks noChangeAspect="1"/>
          </p:cNvPicPr>
          <p:nvPr/>
        </p:nvPicPr>
        <p:blipFill>
          <a:blip r:embed="rId2"/>
          <a:stretch>
            <a:fillRect/>
          </a:stretch>
        </p:blipFill>
        <p:spPr>
          <a:xfrm>
            <a:off x="0" y="9677"/>
            <a:ext cx="12192000" cy="6848323"/>
          </a:xfrm>
          <a:prstGeom prst="rect">
            <a:avLst/>
          </a:prstGeom>
        </p:spPr>
      </p:pic>
    </p:spTree>
    <p:extLst>
      <p:ext uri="{BB962C8B-B14F-4D97-AF65-F5344CB8AC3E}">
        <p14:creationId xmlns:p14="http://schemas.microsoft.com/office/powerpoint/2010/main" val="4016633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96A24-BC3A-4C61-8134-93FC3DDA7B0E}"/>
              </a:ext>
            </a:extLst>
          </p:cNvPr>
          <p:cNvPicPr>
            <a:picLocks noChangeAspect="1"/>
          </p:cNvPicPr>
          <p:nvPr/>
        </p:nvPicPr>
        <p:blipFill>
          <a:blip r:embed="rId2"/>
          <a:stretch>
            <a:fillRect/>
          </a:stretch>
        </p:blipFill>
        <p:spPr>
          <a:xfrm>
            <a:off x="0" y="-3835"/>
            <a:ext cx="12191999" cy="6864514"/>
          </a:xfrm>
          <a:prstGeom prst="rect">
            <a:avLst/>
          </a:prstGeom>
        </p:spPr>
      </p:pic>
    </p:spTree>
    <p:extLst>
      <p:ext uri="{BB962C8B-B14F-4D97-AF65-F5344CB8AC3E}">
        <p14:creationId xmlns:p14="http://schemas.microsoft.com/office/powerpoint/2010/main" val="719062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A5D4EF-4602-496D-BF2F-70887BF8BC65}"/>
              </a:ext>
            </a:extLst>
          </p:cNvPr>
          <p:cNvPicPr>
            <a:picLocks noChangeAspect="1"/>
          </p:cNvPicPr>
          <p:nvPr/>
        </p:nvPicPr>
        <p:blipFill>
          <a:blip r:embed="rId2"/>
          <a:stretch>
            <a:fillRect/>
          </a:stretch>
        </p:blipFill>
        <p:spPr>
          <a:xfrm>
            <a:off x="0" y="32"/>
            <a:ext cx="12192000" cy="6857967"/>
          </a:xfrm>
          <a:prstGeom prst="rect">
            <a:avLst/>
          </a:prstGeom>
        </p:spPr>
      </p:pic>
      <p:sp>
        <p:nvSpPr>
          <p:cNvPr id="4" name="TextBox 3"/>
          <p:cNvSpPr txBox="1"/>
          <p:nvPr/>
        </p:nvSpPr>
        <p:spPr>
          <a:xfrm>
            <a:off x="6457951" y="3059683"/>
            <a:ext cx="1414462" cy="523220"/>
          </a:xfrm>
          <a:prstGeom prst="rect">
            <a:avLst/>
          </a:prstGeom>
          <a:noFill/>
        </p:spPr>
        <p:txBody>
          <a:bodyPr wrap="square" rtlCol="0">
            <a:spAutoFit/>
          </a:bodyPr>
          <a:lstStyle/>
          <a:p>
            <a:r>
              <a:rPr lang="en-US" sz="2800" dirty="0">
                <a:solidFill>
                  <a:srgbClr val="C00000"/>
                </a:solidFill>
              </a:rPr>
              <a:t>Puncture</a:t>
            </a:r>
          </a:p>
        </p:txBody>
      </p:sp>
      <p:sp>
        <p:nvSpPr>
          <p:cNvPr id="5" name="Right Arrow 4"/>
          <p:cNvSpPr/>
          <p:nvPr/>
        </p:nvSpPr>
        <p:spPr>
          <a:xfrm rot="1684333">
            <a:off x="5643502" y="2311556"/>
            <a:ext cx="935628" cy="4158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373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Wrap it up</a:t>
            </a:r>
          </a:p>
        </p:txBody>
      </p:sp>
      <p:pic>
        <p:nvPicPr>
          <p:cNvPr id="7" name="Picture 6">
            <a:extLst>
              <a:ext uri="{FF2B5EF4-FFF2-40B4-BE49-F238E27FC236}">
                <a16:creationId xmlns:a16="http://schemas.microsoft.com/office/drawing/2014/main" id="{574CF381-7B88-41C8-A563-825FF722E2C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49640" y="5025342"/>
            <a:ext cx="3200400" cy="1332630"/>
          </a:xfrm>
          <a:prstGeom prst="rect">
            <a:avLst/>
          </a:prstGeom>
        </p:spPr>
      </p:pic>
    </p:spTree>
    <p:extLst>
      <p:ext uri="{BB962C8B-B14F-4D97-AF65-F5344CB8AC3E}">
        <p14:creationId xmlns:p14="http://schemas.microsoft.com/office/powerpoint/2010/main" val="147008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bottom line</a:t>
            </a:r>
          </a:p>
        </p:txBody>
      </p:sp>
      <p:sp>
        <p:nvSpPr>
          <p:cNvPr id="5" name="Content Placeholder 4"/>
          <p:cNvSpPr>
            <a:spLocks noGrp="1"/>
          </p:cNvSpPr>
          <p:nvPr>
            <p:ph idx="1"/>
          </p:nvPr>
        </p:nvSpPr>
        <p:spPr/>
        <p:txBody>
          <a:bodyPr/>
          <a:lstStyle/>
          <a:p>
            <a:r>
              <a:rPr lang="en-US" dirty="0"/>
              <a:t>Generators have a choice on how to manage this waste stream.</a:t>
            </a:r>
          </a:p>
          <a:p>
            <a:r>
              <a:rPr lang="en-US" dirty="0"/>
              <a:t>Generators can manage different aerosols under either standard. </a:t>
            </a:r>
          </a:p>
          <a:p>
            <a:r>
              <a:rPr lang="en-US" dirty="0"/>
              <a:t>All aerosols must be managed in a manner that prevents releases to the environment. </a:t>
            </a:r>
          </a:p>
          <a:p>
            <a:r>
              <a:rPr lang="en-US" dirty="0"/>
              <a:t>Empty aerosol cans are recyclable, and facilities should be encouraged to keep this waste out of the MSW.</a:t>
            </a:r>
          </a:p>
          <a:p>
            <a:r>
              <a:rPr lang="en-US" dirty="0"/>
              <a:t>Easy waste stream to recycle and help reach sustainability goals.</a:t>
            </a:r>
          </a:p>
          <a:p>
            <a:r>
              <a:rPr lang="en-US" dirty="0"/>
              <a:t>The State of Florida transporter requirements are more stringent than the Federal requirements. </a:t>
            </a:r>
          </a:p>
          <a:p>
            <a:endParaRPr lang="en-US" dirty="0"/>
          </a:p>
        </p:txBody>
      </p:sp>
    </p:spTree>
    <p:extLst>
      <p:ext uri="{BB962C8B-B14F-4D97-AF65-F5344CB8AC3E}">
        <p14:creationId xmlns:p14="http://schemas.microsoft.com/office/powerpoint/2010/main" val="2302958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r>
              <a:rPr lang="en-US" dirty="0"/>
              <a:t>Aerosol Can Waste Management Comparison Chart: </a:t>
            </a:r>
            <a:r>
              <a:rPr lang="en-US" sz="1400" dirty="0">
                <a:hlinkClick r:id="rId2"/>
              </a:rPr>
              <a:t>http://orangecountyfl.net/Portals/0/Library/Environment/docs/2021_04_ComparisonChartforUWAerosolRule_Final-CERT.pdf</a:t>
            </a:r>
            <a:r>
              <a:rPr lang="en-US" sz="1400" dirty="0"/>
              <a:t> </a:t>
            </a:r>
          </a:p>
          <a:p>
            <a:r>
              <a:rPr lang="en-US" dirty="0"/>
              <a:t>Code of Federal Regulation (40 CFR Part 260 – 268 &amp; 273):    </a:t>
            </a:r>
            <a:r>
              <a:rPr lang="en-US" sz="1400" dirty="0">
                <a:hlinkClick r:id="rId3"/>
              </a:rPr>
              <a:t>https://www.ecfr.gov/current/title-40/chapter-I/subchapter-I/</a:t>
            </a:r>
            <a:r>
              <a:rPr lang="en-US" sz="1400" dirty="0"/>
              <a:t> </a:t>
            </a:r>
          </a:p>
          <a:p>
            <a:r>
              <a:rPr lang="en-US" dirty="0"/>
              <a:t>Federal Register (84 FR 67202): </a:t>
            </a:r>
            <a:r>
              <a:rPr lang="en-US" sz="1600" dirty="0">
                <a:hlinkClick r:id="rId4"/>
              </a:rPr>
              <a:t>https://www.federalregister.gov/documents/2019/12/09/2019-25674/increasing-recycling-adding-aerosol-cans-to-the-universal-waste-regulations</a:t>
            </a:r>
            <a:r>
              <a:rPr lang="en-US" sz="1600" dirty="0"/>
              <a:t>  </a:t>
            </a:r>
            <a:endParaRPr lang="en-US" sz="1800" dirty="0"/>
          </a:p>
          <a:p>
            <a:r>
              <a:rPr lang="en-US" dirty="0"/>
              <a:t>Florida Administrative Code (62-730): </a:t>
            </a:r>
            <a:r>
              <a:rPr lang="en-US" sz="1400" dirty="0">
                <a:hlinkClick r:id="rId5"/>
              </a:rPr>
              <a:t>https://www.flrules.org/gateway/ChapterHome.asp?Chapter=62-730</a:t>
            </a:r>
            <a:r>
              <a:rPr lang="en-US" sz="1400" dirty="0"/>
              <a:t> </a:t>
            </a:r>
          </a:p>
          <a:p>
            <a:r>
              <a:rPr lang="en-US" dirty="0"/>
              <a:t>Florida DEP Registered Transporter Search: </a:t>
            </a:r>
            <a:r>
              <a:rPr lang="en-US" sz="1600" dirty="0">
                <a:hlinkClick r:id="rId6"/>
              </a:rPr>
              <a:t>https://fldeploc.dep.state.fl.us/www_rcra/reports/handler_sel.asp</a:t>
            </a:r>
            <a:r>
              <a:rPr lang="en-US" sz="1600" dirty="0"/>
              <a:t> </a:t>
            </a:r>
          </a:p>
        </p:txBody>
      </p:sp>
    </p:spTree>
    <p:extLst>
      <p:ext uri="{BB962C8B-B14F-4D97-AF65-F5344CB8AC3E}">
        <p14:creationId xmlns:p14="http://schemas.microsoft.com/office/powerpoint/2010/main" val="2475643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9">
            <a:extLst>
              <a:ext uri="{FF2B5EF4-FFF2-40B4-BE49-F238E27FC236}">
                <a16:creationId xmlns:a16="http://schemas.microsoft.com/office/drawing/2014/main" id="{F93D65D5-6A45-BF2C-8FE1-1268C84D5B5E}"/>
              </a:ext>
            </a:extLst>
          </p:cNvPr>
          <p:cNvPicPr>
            <a:picLocks noGrp="1" noChangeAspect="1"/>
          </p:cNvPicPr>
          <p:nvPr>
            <p:ph idx="1"/>
          </p:nvPr>
        </p:nvPicPr>
        <p:blipFill rotWithShape="1">
          <a:blip r:embed="rId2"/>
          <a:srcRect l="58981" t="16105" r="9846" b="7491"/>
          <a:stretch/>
        </p:blipFill>
        <p:spPr>
          <a:xfrm>
            <a:off x="655782" y="46182"/>
            <a:ext cx="10627973" cy="6811818"/>
          </a:xfrm>
        </p:spPr>
      </p:pic>
    </p:spTree>
    <p:extLst>
      <p:ext uri="{BB962C8B-B14F-4D97-AF65-F5344CB8AC3E}">
        <p14:creationId xmlns:p14="http://schemas.microsoft.com/office/powerpoint/2010/main" val="2855127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F06C-7ECB-F3EF-59C9-B4A281DAB699}"/>
              </a:ext>
            </a:extLst>
          </p:cNvPr>
          <p:cNvSpPr>
            <a:spLocks noGrp="1"/>
          </p:cNvSpPr>
          <p:nvPr>
            <p:ph type="title"/>
          </p:nvPr>
        </p:nvSpPr>
        <p:spPr/>
        <p:txBody>
          <a:bodyPr>
            <a:normAutofit/>
          </a:bodyPr>
          <a:lstStyle/>
          <a:p>
            <a:r>
              <a:rPr lang="en-US" dirty="0">
                <a:solidFill>
                  <a:srgbClr val="FFFFFF"/>
                </a:solidFill>
              </a:rPr>
              <a:t>How to Reach me</a:t>
            </a:r>
          </a:p>
        </p:txBody>
      </p:sp>
      <p:pic>
        <p:nvPicPr>
          <p:cNvPr id="5" name="Content Placeholder 4">
            <a:extLst>
              <a:ext uri="{FF2B5EF4-FFF2-40B4-BE49-F238E27FC236}">
                <a16:creationId xmlns:a16="http://schemas.microsoft.com/office/drawing/2014/main" id="{3E968AEB-5395-37CB-21B5-480A8463BF06}"/>
              </a:ext>
            </a:extLst>
          </p:cNvPr>
          <p:cNvPicPr>
            <a:picLocks noChangeAspect="1"/>
          </p:cNvPicPr>
          <p:nvPr/>
        </p:nvPicPr>
        <p:blipFill rotWithShape="1">
          <a:blip r:embed="rId2"/>
          <a:srcRect l="53321" t="12071" r="5155" b="4479"/>
          <a:stretch/>
        </p:blipFill>
        <p:spPr>
          <a:xfrm>
            <a:off x="1611791" y="1767993"/>
            <a:ext cx="8544745" cy="4851145"/>
          </a:xfrm>
          <a:prstGeom prst="rect">
            <a:avLst/>
          </a:prstGeom>
        </p:spPr>
      </p:pic>
    </p:spTree>
    <p:extLst>
      <p:ext uri="{BB962C8B-B14F-4D97-AF65-F5344CB8AC3E}">
        <p14:creationId xmlns:p14="http://schemas.microsoft.com/office/powerpoint/2010/main" val="4190792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Aerosols 101</a:t>
            </a:r>
          </a:p>
        </p:txBody>
      </p:sp>
      <p:pic>
        <p:nvPicPr>
          <p:cNvPr id="5" name="Picture 4">
            <a:extLst>
              <a:ext uri="{FF2B5EF4-FFF2-40B4-BE49-F238E27FC236}">
                <a16:creationId xmlns:a16="http://schemas.microsoft.com/office/drawing/2014/main" id="{574CF381-7B88-41C8-A563-825FF722E2C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49640" y="5025342"/>
            <a:ext cx="3200400" cy="1332630"/>
          </a:xfrm>
          <a:prstGeom prst="rect">
            <a:avLst/>
          </a:prstGeom>
        </p:spPr>
      </p:pic>
    </p:spTree>
    <p:extLst>
      <p:ext uri="{BB962C8B-B14F-4D97-AF65-F5344CB8AC3E}">
        <p14:creationId xmlns:p14="http://schemas.microsoft.com/office/powerpoint/2010/main" val="3601170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Aerosol?</a:t>
            </a:r>
          </a:p>
        </p:txBody>
      </p:sp>
      <p:sp>
        <p:nvSpPr>
          <p:cNvPr id="4" name="Content Placeholder 3"/>
          <p:cNvSpPr>
            <a:spLocks noGrp="1"/>
          </p:cNvSpPr>
          <p:nvPr>
            <p:ph idx="1"/>
          </p:nvPr>
        </p:nvSpPr>
        <p:spPr>
          <a:xfrm>
            <a:off x="1024128" y="2394488"/>
            <a:ext cx="10074878" cy="1890793"/>
          </a:xfrm>
        </p:spPr>
        <p:txBody>
          <a:bodyPr>
            <a:normAutofit fontScale="47500" lnSpcReduction="20000"/>
          </a:bodyPr>
          <a:lstStyle/>
          <a:p>
            <a:r>
              <a:rPr lang="en-US" sz="9300" dirty="0"/>
              <a:t>A system of colloidal particles dispersed in a gas and commonly formed as smoke, fog, mist, haze, or smog.</a:t>
            </a:r>
          </a:p>
          <a:p>
            <a:r>
              <a:rPr lang="en-US" sz="2500" dirty="0"/>
              <a:t>Source: dictionary.com/browse/aerosol</a:t>
            </a:r>
          </a:p>
          <a:p>
            <a:endParaRPr lang="en-US" sz="5800" dirty="0"/>
          </a:p>
          <a:p>
            <a:endParaRPr lang="en-US" sz="1400" dirty="0"/>
          </a:p>
          <a:p>
            <a:endParaRPr lang="en-US" sz="1400" dirty="0"/>
          </a:p>
          <a:p>
            <a:endParaRPr lang="en-US" sz="1400" dirty="0"/>
          </a:p>
        </p:txBody>
      </p:sp>
      <p:pic>
        <p:nvPicPr>
          <p:cNvPr id="2" name="Picture 1"/>
          <p:cNvPicPr>
            <a:picLocks noChangeAspect="1"/>
          </p:cNvPicPr>
          <p:nvPr/>
        </p:nvPicPr>
        <p:blipFill>
          <a:blip r:embed="rId2"/>
          <a:stretch>
            <a:fillRect/>
          </a:stretch>
        </p:blipFill>
        <p:spPr>
          <a:xfrm>
            <a:off x="8479631" y="341757"/>
            <a:ext cx="2619375" cy="1743075"/>
          </a:xfrm>
          <a:prstGeom prst="rect">
            <a:avLst/>
          </a:prstGeom>
          <a:ln w="34925">
            <a:solidFill>
              <a:schemeClr val="accent2"/>
            </a:solidFill>
          </a:ln>
        </p:spPr>
      </p:pic>
      <p:pic>
        <p:nvPicPr>
          <p:cNvPr id="5" name="Picture 4"/>
          <p:cNvPicPr>
            <a:picLocks noChangeAspect="1"/>
          </p:cNvPicPr>
          <p:nvPr/>
        </p:nvPicPr>
        <p:blipFill>
          <a:blip r:embed="rId3"/>
          <a:stretch>
            <a:fillRect/>
          </a:stretch>
        </p:blipFill>
        <p:spPr>
          <a:xfrm>
            <a:off x="7775490" y="4096719"/>
            <a:ext cx="3323516" cy="2094854"/>
          </a:xfrm>
          <a:prstGeom prst="rect">
            <a:avLst/>
          </a:prstGeom>
          <a:ln w="31750">
            <a:solidFill>
              <a:schemeClr val="accent3"/>
            </a:solidFill>
          </a:ln>
        </p:spPr>
      </p:pic>
      <p:sp>
        <p:nvSpPr>
          <p:cNvPr id="6" name="Content Placeholder 3"/>
          <p:cNvSpPr txBox="1">
            <a:spLocks/>
          </p:cNvSpPr>
          <p:nvPr/>
        </p:nvSpPr>
        <p:spPr>
          <a:xfrm>
            <a:off x="1024128" y="4096719"/>
            <a:ext cx="6751362" cy="1999281"/>
          </a:xfrm>
          <a:prstGeom prst="rect">
            <a:avLst/>
          </a:prstGeom>
        </p:spPr>
        <p:txBody>
          <a:bodyPr vert="horz" lIns="45720" tIns="45720" rIns="45720" bIns="45720" rtlCol="0">
            <a:normAutofit fontScale="400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endParaRPr lang="en-US" sz="5800" dirty="0"/>
          </a:p>
          <a:p>
            <a:r>
              <a:rPr lang="en-US" sz="9300" dirty="0"/>
              <a:t>In other words it’s what comes out of the can not the can itself. </a:t>
            </a:r>
          </a:p>
          <a:p>
            <a:endParaRPr lang="en-US" sz="1400" dirty="0"/>
          </a:p>
          <a:p>
            <a:endParaRPr lang="en-US" sz="1400" dirty="0"/>
          </a:p>
          <a:p>
            <a:endParaRPr lang="en-US" sz="1400" dirty="0"/>
          </a:p>
        </p:txBody>
      </p:sp>
      <p:sp>
        <p:nvSpPr>
          <p:cNvPr id="7" name="TextBox 6"/>
          <p:cNvSpPr txBox="1"/>
          <p:nvPr/>
        </p:nvSpPr>
        <p:spPr>
          <a:xfrm>
            <a:off x="10236630" y="6191573"/>
            <a:ext cx="1588576" cy="276999"/>
          </a:xfrm>
          <a:prstGeom prst="rect">
            <a:avLst/>
          </a:prstGeom>
          <a:noFill/>
        </p:spPr>
        <p:txBody>
          <a:bodyPr wrap="square" rtlCol="0">
            <a:spAutoFit/>
          </a:bodyPr>
          <a:lstStyle/>
          <a:p>
            <a:r>
              <a:rPr lang="en-US" sz="1200" dirty="0"/>
              <a:t>Youtube.com</a:t>
            </a:r>
          </a:p>
        </p:txBody>
      </p:sp>
      <p:sp>
        <p:nvSpPr>
          <p:cNvPr id="8" name="TextBox 7"/>
          <p:cNvSpPr txBox="1"/>
          <p:nvPr/>
        </p:nvSpPr>
        <p:spPr>
          <a:xfrm>
            <a:off x="10127315" y="2051927"/>
            <a:ext cx="1588576" cy="276999"/>
          </a:xfrm>
          <a:prstGeom prst="rect">
            <a:avLst/>
          </a:prstGeom>
          <a:noFill/>
        </p:spPr>
        <p:txBody>
          <a:bodyPr wrap="square" rtlCol="0">
            <a:spAutoFit/>
          </a:bodyPr>
          <a:lstStyle/>
          <a:p>
            <a:r>
              <a:rPr lang="en-US" sz="1200" dirty="0"/>
              <a:t>wikipedia.com</a:t>
            </a:r>
          </a:p>
        </p:txBody>
      </p:sp>
    </p:spTree>
    <p:extLst>
      <p:ext uri="{BB962C8B-B14F-4D97-AF65-F5344CB8AC3E}">
        <p14:creationId xmlns:p14="http://schemas.microsoft.com/office/powerpoint/2010/main" val="44624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the Aerosol Can</a:t>
            </a:r>
          </a:p>
        </p:txBody>
      </p:sp>
      <p:sp>
        <p:nvSpPr>
          <p:cNvPr id="3" name="Text Placeholder 2"/>
          <p:cNvSpPr>
            <a:spLocks noGrp="1"/>
          </p:cNvSpPr>
          <p:nvPr>
            <p:ph idx="1"/>
          </p:nvPr>
        </p:nvSpPr>
        <p:spPr/>
        <p:txBody>
          <a:bodyPr/>
          <a:lstStyle/>
          <a:p>
            <a:r>
              <a:rPr lang="en-US" dirty="0"/>
              <a:t>1926 - Norwegian engineer, Erik </a:t>
            </a:r>
            <a:r>
              <a:rPr lang="en-US" dirty="0" err="1"/>
              <a:t>Rotheim</a:t>
            </a:r>
            <a:r>
              <a:rPr lang="en-US" dirty="0"/>
              <a:t> wanted a better way to wax his skis. </a:t>
            </a:r>
          </a:p>
          <a:p>
            <a:r>
              <a:rPr lang="en-US" dirty="0"/>
              <a:t>1941 – two USDA scientists credited with the invention of the modern day spray can.</a:t>
            </a:r>
          </a:p>
          <a:p>
            <a:pPr lvl="2"/>
            <a:r>
              <a:rPr lang="en-US" dirty="0"/>
              <a:t>Bug bomb used by the US military to protect soldiers from malaria</a:t>
            </a:r>
          </a:p>
          <a:p>
            <a:r>
              <a:rPr lang="en-US" dirty="0"/>
              <a:t>1949 – Patent filed by Robert </a:t>
            </a:r>
            <a:r>
              <a:rPr lang="en-US" dirty="0" err="1"/>
              <a:t>Abplanalp</a:t>
            </a:r>
            <a:r>
              <a:rPr lang="en-US" dirty="0"/>
              <a:t> (a machine shop proprietor) for first mass-produced aerosol valve known as the “crimp-on-valve.”</a:t>
            </a:r>
          </a:p>
          <a:p>
            <a:pPr lvl="2"/>
            <a:r>
              <a:rPr lang="en-US" b="1" i="1" dirty="0">
                <a:solidFill>
                  <a:schemeClr val="accent2">
                    <a:lumMod val="75000"/>
                  </a:schemeClr>
                </a:solidFill>
              </a:rPr>
              <a:t>It was this invention that revolutionized the aerosol can industry </a:t>
            </a:r>
          </a:p>
          <a:p>
            <a:r>
              <a:rPr lang="en-US" dirty="0"/>
              <a:t>1974 – two U.S. scientists propose research that chlorofluorocarbons (CFCs) contribute to ozone depletion, which were phased out by 1995. </a:t>
            </a:r>
          </a:p>
        </p:txBody>
      </p:sp>
      <p:pic>
        <p:nvPicPr>
          <p:cNvPr id="2050" name="Picture 2" descr="https://upload.wikimedia.org/wikipedia/commons/thumb/d/dd/Aerosol_1943.jpg/220px-Aerosol_1943.jpg"/>
          <p:cNvPicPr>
            <a:picLocks noChangeAspect="1" noChangeArrowheads="1"/>
          </p:cNvPicPr>
          <p:nvPr/>
        </p:nvPicPr>
        <p:blipFill rotWithShape="1">
          <a:blip r:embed="rId3">
            <a:extLst>
              <a:ext uri="{28A0092B-C50C-407E-A947-70E740481C1C}">
                <a14:useLocalDpi xmlns:a14="http://schemas.microsoft.com/office/drawing/2010/main" val="0"/>
              </a:ext>
            </a:extLst>
          </a:blip>
          <a:srcRect t="4698" r="2128"/>
          <a:stretch/>
        </p:blipFill>
        <p:spPr bwMode="auto">
          <a:xfrm>
            <a:off x="10104895" y="4282509"/>
            <a:ext cx="1549683" cy="2201746"/>
          </a:xfrm>
          <a:prstGeom prst="rect">
            <a:avLst/>
          </a:prstGeom>
          <a:noFill/>
          <a:ln w="34925">
            <a:solidFill>
              <a:schemeClr val="accent3"/>
            </a:solidFill>
          </a:ln>
        </p:spPr>
      </p:pic>
      <p:pic>
        <p:nvPicPr>
          <p:cNvPr id="11" name="Picture 10"/>
          <p:cNvPicPr>
            <a:picLocks noChangeAspect="1"/>
          </p:cNvPicPr>
          <p:nvPr/>
        </p:nvPicPr>
        <p:blipFill>
          <a:blip r:embed="rId4"/>
          <a:stretch>
            <a:fillRect/>
          </a:stretch>
        </p:blipFill>
        <p:spPr>
          <a:xfrm>
            <a:off x="9951810" y="567330"/>
            <a:ext cx="1702768" cy="1535388"/>
          </a:xfrm>
          <a:prstGeom prst="rect">
            <a:avLst/>
          </a:prstGeom>
        </p:spPr>
      </p:pic>
    </p:spTree>
    <p:extLst>
      <p:ext uri="{BB962C8B-B14F-4D97-AF65-F5344CB8AC3E}">
        <p14:creationId xmlns:p14="http://schemas.microsoft.com/office/powerpoint/2010/main" val="463799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Aerosol Convenience</a:t>
            </a:r>
          </a:p>
        </p:txBody>
      </p:sp>
      <p:sp>
        <p:nvSpPr>
          <p:cNvPr id="8" name="Content Placeholder 7"/>
          <p:cNvSpPr>
            <a:spLocks noGrp="1"/>
          </p:cNvSpPr>
          <p:nvPr>
            <p:ph idx="1"/>
          </p:nvPr>
        </p:nvSpPr>
        <p:spPr/>
        <p:txBody>
          <a:bodyPr>
            <a:normAutofit fontScale="92500" lnSpcReduction="10000"/>
          </a:bodyPr>
          <a:lstStyle/>
          <a:p>
            <a:pPr marL="457200" indent="-457200">
              <a:buFont typeface="+mj-lt"/>
              <a:buAutoNum type="arabicPeriod"/>
            </a:pPr>
            <a:r>
              <a:rPr lang="en-US" dirty="0"/>
              <a:t>Suitable for a wide range of products</a:t>
            </a:r>
          </a:p>
          <a:p>
            <a:pPr lvl="3">
              <a:buFont typeface="Wingdings" panose="05000000000000000000" pitchFamily="2" charset="2"/>
              <a:buChar char="§"/>
            </a:pPr>
            <a:r>
              <a:rPr lang="en-US" sz="1800" dirty="0"/>
              <a:t>Powders</a:t>
            </a:r>
          </a:p>
          <a:p>
            <a:pPr lvl="3">
              <a:buFont typeface="Wingdings" panose="05000000000000000000" pitchFamily="2" charset="2"/>
              <a:buChar char="§"/>
            </a:pPr>
            <a:r>
              <a:rPr lang="en-US" sz="1800" dirty="0"/>
              <a:t>Gels</a:t>
            </a:r>
          </a:p>
          <a:p>
            <a:pPr lvl="3">
              <a:buFont typeface="Wingdings" panose="05000000000000000000" pitchFamily="2" charset="2"/>
              <a:buChar char="§"/>
            </a:pPr>
            <a:r>
              <a:rPr lang="en-US" sz="1800" dirty="0"/>
              <a:t>Foams</a:t>
            </a:r>
          </a:p>
          <a:p>
            <a:pPr lvl="3">
              <a:buFont typeface="Wingdings" panose="05000000000000000000" pitchFamily="2" charset="2"/>
              <a:buChar char="§"/>
            </a:pPr>
            <a:r>
              <a:rPr lang="en-US" sz="1800" dirty="0"/>
              <a:t>Pastes</a:t>
            </a:r>
          </a:p>
          <a:p>
            <a:pPr lvl="3">
              <a:buFont typeface="Wingdings" panose="05000000000000000000" pitchFamily="2" charset="2"/>
              <a:buChar char="§"/>
            </a:pPr>
            <a:r>
              <a:rPr lang="en-US" sz="1800" dirty="0"/>
              <a:t>Liquids</a:t>
            </a:r>
          </a:p>
          <a:p>
            <a:pPr marL="457200" indent="-457200">
              <a:buFont typeface="+mj-lt"/>
              <a:buAutoNum type="arabicPeriod"/>
            </a:pPr>
            <a:r>
              <a:rPr lang="en-US" dirty="0"/>
              <a:t>Easy &amp; ready to use – no mixing or measuring</a:t>
            </a:r>
          </a:p>
          <a:p>
            <a:pPr marL="457200" indent="-457200">
              <a:buFont typeface="+mj-lt"/>
              <a:buAutoNum type="arabicPeriod"/>
            </a:pPr>
            <a:r>
              <a:rPr lang="en-US" dirty="0"/>
              <a:t>Long shelf life</a:t>
            </a:r>
          </a:p>
          <a:p>
            <a:pPr marL="457200" indent="-457200">
              <a:buFont typeface="+mj-lt"/>
              <a:buAutoNum type="arabicPeriod"/>
            </a:pPr>
            <a:r>
              <a:rPr lang="en-US" dirty="0"/>
              <a:t>Spill-proof (generally)</a:t>
            </a:r>
          </a:p>
          <a:p>
            <a:pPr marL="457200" indent="-457200">
              <a:buFont typeface="+mj-lt"/>
              <a:buAutoNum type="arabicPeriod"/>
            </a:pPr>
            <a:r>
              <a:rPr lang="en-US" dirty="0"/>
              <a:t>Product stability - low risk for contamination or evaporation </a:t>
            </a:r>
          </a:p>
          <a:p>
            <a:pPr marL="457200" indent="-457200">
              <a:buFont typeface="+mj-lt"/>
              <a:buAutoNum type="arabicPeriod"/>
            </a:pPr>
            <a:r>
              <a:rPr lang="en-US" dirty="0"/>
              <a:t>Safe (generally)</a:t>
            </a:r>
          </a:p>
        </p:txBody>
      </p:sp>
      <p:pic>
        <p:nvPicPr>
          <p:cNvPr id="9" name="Picture 8"/>
          <p:cNvPicPr>
            <a:picLocks noChangeAspect="1"/>
          </p:cNvPicPr>
          <p:nvPr/>
        </p:nvPicPr>
        <p:blipFill>
          <a:blip r:embed="rId3"/>
          <a:stretch>
            <a:fillRect/>
          </a:stretch>
        </p:blipFill>
        <p:spPr>
          <a:xfrm>
            <a:off x="8243749" y="1573077"/>
            <a:ext cx="2868137" cy="4568841"/>
          </a:xfrm>
          <a:prstGeom prst="rect">
            <a:avLst/>
          </a:prstGeom>
          <a:ln w="38100">
            <a:solidFill>
              <a:schemeClr val="accent2"/>
            </a:solidFill>
          </a:ln>
        </p:spPr>
      </p:pic>
    </p:spTree>
    <p:extLst>
      <p:ext uri="{BB962C8B-B14F-4D97-AF65-F5344CB8AC3E}">
        <p14:creationId xmlns:p14="http://schemas.microsoft.com/office/powerpoint/2010/main" val="482288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Aerosol Cans Work</a:t>
            </a:r>
          </a:p>
        </p:txBody>
      </p:sp>
      <p:pic>
        <p:nvPicPr>
          <p:cNvPr id="7" name="Content Placeholder 6"/>
          <p:cNvPicPr>
            <a:picLocks noGrp="1" noChangeAspect="1"/>
          </p:cNvPicPr>
          <p:nvPr>
            <p:ph idx="1"/>
          </p:nvPr>
        </p:nvPicPr>
        <p:blipFill>
          <a:blip r:embed="rId3"/>
          <a:stretch>
            <a:fillRect/>
          </a:stretch>
        </p:blipFill>
        <p:spPr>
          <a:xfrm>
            <a:off x="6001719" y="394776"/>
            <a:ext cx="5849672" cy="5683906"/>
          </a:xfrm>
          <a:prstGeom prst="rect">
            <a:avLst/>
          </a:prstGeom>
        </p:spPr>
      </p:pic>
      <p:sp>
        <p:nvSpPr>
          <p:cNvPr id="5" name="Text Placeholder 4"/>
          <p:cNvSpPr>
            <a:spLocks noGrp="1"/>
          </p:cNvSpPr>
          <p:nvPr>
            <p:ph type="body" sz="half" idx="2"/>
          </p:nvPr>
        </p:nvSpPr>
        <p:spPr>
          <a:xfrm>
            <a:off x="1024127" y="2150055"/>
            <a:ext cx="4741241" cy="3986624"/>
          </a:xfrm>
        </p:spPr>
        <p:txBody>
          <a:bodyPr>
            <a:normAutofit lnSpcReduction="10000"/>
          </a:bodyPr>
          <a:lstStyle/>
          <a:p>
            <a:pPr marL="285750" indent="-285750">
              <a:buFont typeface="Arial" panose="020B0604020202020204" pitchFamily="34" charset="0"/>
              <a:buChar char="•"/>
            </a:pPr>
            <a:r>
              <a:rPr lang="en-US" dirty="0"/>
              <a:t>To pressurize container – must use propellant (pressurized gas such as propane &amp; butane these days), which turns into a liquid in container.</a:t>
            </a:r>
          </a:p>
          <a:p>
            <a:pPr marL="285750" indent="-285750">
              <a:buFont typeface="Arial" panose="020B0604020202020204" pitchFamily="34" charset="0"/>
              <a:buChar char="•"/>
            </a:pPr>
            <a:r>
              <a:rPr lang="en-US" dirty="0"/>
              <a:t>When valve engaged – propellant turns back into gas, pushes down on the product (liquid) your interested in, forcing it up through the dip tube. </a:t>
            </a:r>
          </a:p>
          <a:p>
            <a:pPr marL="285750" indent="-285750">
              <a:buFont typeface="Arial" panose="020B0604020202020204" pitchFamily="34" charset="0"/>
              <a:buChar char="•"/>
            </a:pPr>
            <a:r>
              <a:rPr lang="en-US" b="1" dirty="0">
                <a:solidFill>
                  <a:srgbClr val="FF0000"/>
                </a:solidFill>
              </a:rPr>
              <a:t>Container is useless without functioning valve.</a:t>
            </a:r>
          </a:p>
          <a:p>
            <a:pPr marL="285750" indent="-285750">
              <a:buFont typeface="Arial" panose="020B0604020202020204" pitchFamily="34" charset="0"/>
              <a:buChar char="•"/>
            </a:pPr>
            <a:r>
              <a:rPr lang="en-US" dirty="0"/>
              <a:t>When released, the liquid propellant becomes a gas and helps break up the product into a fine mist. In foams the liquid gas forms bubbles, making the product expand as it is released from the aerosol.</a:t>
            </a:r>
          </a:p>
          <a:p>
            <a:pPr marL="285750" indent="-285750">
              <a:buFont typeface="Arial" panose="020B0604020202020204" pitchFamily="34" charset="0"/>
              <a:buChar char="•"/>
            </a:pPr>
            <a:r>
              <a:rPr lang="en-US" dirty="0"/>
              <a:t>The gas is released and evaporates from the liquid causing constant performance and pressure from the container.</a:t>
            </a:r>
          </a:p>
          <a:p>
            <a:endParaRPr lang="en-US" dirty="0"/>
          </a:p>
          <a:p>
            <a:endParaRPr lang="en-US" dirty="0"/>
          </a:p>
        </p:txBody>
      </p:sp>
      <p:pic>
        <p:nvPicPr>
          <p:cNvPr id="8" name="Picture 7"/>
          <p:cNvPicPr>
            <a:picLocks noChangeAspect="1"/>
          </p:cNvPicPr>
          <p:nvPr/>
        </p:nvPicPr>
        <p:blipFill>
          <a:blip r:embed="rId4"/>
          <a:stretch>
            <a:fillRect/>
          </a:stretch>
        </p:blipFill>
        <p:spPr>
          <a:xfrm>
            <a:off x="7826644" y="5328936"/>
            <a:ext cx="1557772" cy="1166826"/>
          </a:xfrm>
          <a:prstGeom prst="rect">
            <a:avLst/>
          </a:prstGeom>
          <a:ln w="34925">
            <a:solidFill>
              <a:schemeClr val="accent2"/>
            </a:solidFill>
          </a:ln>
        </p:spPr>
      </p:pic>
      <p:sp>
        <p:nvSpPr>
          <p:cNvPr id="9" name="TextBox 8"/>
          <p:cNvSpPr txBox="1"/>
          <p:nvPr/>
        </p:nvSpPr>
        <p:spPr>
          <a:xfrm>
            <a:off x="10145130" y="6136679"/>
            <a:ext cx="1671582" cy="307777"/>
          </a:xfrm>
          <a:prstGeom prst="rect">
            <a:avLst/>
          </a:prstGeom>
          <a:noFill/>
        </p:spPr>
        <p:txBody>
          <a:bodyPr wrap="square" rtlCol="0">
            <a:spAutoFit/>
          </a:bodyPr>
          <a:lstStyle/>
          <a:p>
            <a:pPr algn="r"/>
            <a:r>
              <a:rPr lang="en-US" sz="1400" dirty="0"/>
              <a:t>en.wikipedia.org</a:t>
            </a:r>
          </a:p>
        </p:txBody>
      </p:sp>
    </p:spTree>
    <p:extLst>
      <p:ext uri="{BB962C8B-B14F-4D97-AF65-F5344CB8AC3E}">
        <p14:creationId xmlns:p14="http://schemas.microsoft.com/office/powerpoint/2010/main" val="4235747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Two waste Concerns</a:t>
            </a:r>
          </a:p>
        </p:txBody>
      </p:sp>
      <p:sp>
        <p:nvSpPr>
          <p:cNvPr id="12" name="Content Placeholder 11"/>
          <p:cNvSpPr>
            <a:spLocks noGrp="1"/>
          </p:cNvSpPr>
          <p:nvPr>
            <p:ph type="body" idx="1"/>
          </p:nvPr>
        </p:nvSpPr>
        <p:spPr/>
        <p:txBody>
          <a:bodyPr>
            <a:normAutofit/>
          </a:bodyPr>
          <a:lstStyle/>
          <a:p>
            <a:r>
              <a:rPr lang="en-US" dirty="0"/>
              <a:t>Desired Product </a:t>
            </a:r>
          </a:p>
        </p:txBody>
      </p:sp>
      <p:sp>
        <p:nvSpPr>
          <p:cNvPr id="11" name="Content Placeholder 10"/>
          <p:cNvSpPr>
            <a:spLocks noGrp="1"/>
          </p:cNvSpPr>
          <p:nvPr>
            <p:ph sz="half" idx="2"/>
          </p:nvPr>
        </p:nvSpPr>
        <p:spPr/>
        <p:txBody>
          <a:bodyPr/>
          <a:lstStyle/>
          <a:p>
            <a:r>
              <a:rPr lang="en-US" dirty="0"/>
              <a:t>During the manufacturing process: </a:t>
            </a:r>
          </a:p>
          <a:p>
            <a:pPr>
              <a:buFont typeface="Wingdings" panose="05000000000000000000" pitchFamily="2" charset="2"/>
              <a:buChar char="§"/>
            </a:pPr>
            <a:r>
              <a:rPr lang="en-US" dirty="0"/>
              <a:t> the cans are first filled with product</a:t>
            </a:r>
          </a:p>
          <a:p>
            <a:pPr>
              <a:buFont typeface="Wingdings" panose="05000000000000000000" pitchFamily="2" charset="2"/>
              <a:buChar char="§"/>
            </a:pPr>
            <a:r>
              <a:rPr lang="en-US" dirty="0"/>
              <a:t> then gas propellant is injected </a:t>
            </a:r>
          </a:p>
          <a:p>
            <a:pPr>
              <a:buFont typeface="Wingdings" panose="05000000000000000000" pitchFamily="2" charset="2"/>
              <a:buChar char="§"/>
            </a:pPr>
            <a:r>
              <a:rPr lang="en-US" dirty="0"/>
              <a:t> the valve is then crimped trapping the highly compressed compound within the confines of the can </a:t>
            </a:r>
          </a:p>
        </p:txBody>
      </p:sp>
      <p:sp>
        <p:nvSpPr>
          <p:cNvPr id="16" name="Text Placeholder 15"/>
          <p:cNvSpPr>
            <a:spLocks noGrp="1"/>
          </p:cNvSpPr>
          <p:nvPr>
            <p:ph type="body" sz="quarter" idx="3"/>
          </p:nvPr>
        </p:nvSpPr>
        <p:spPr/>
        <p:txBody>
          <a:bodyPr/>
          <a:lstStyle/>
          <a:p>
            <a:r>
              <a:rPr lang="en-US" dirty="0"/>
              <a:t>Propellant (Pressurized Gas) </a:t>
            </a:r>
          </a:p>
        </p:txBody>
      </p:sp>
      <p:sp>
        <p:nvSpPr>
          <p:cNvPr id="17" name="Content Placeholder 16"/>
          <p:cNvSpPr>
            <a:spLocks noGrp="1"/>
          </p:cNvSpPr>
          <p:nvPr>
            <p:ph sz="quarter" idx="4"/>
          </p:nvPr>
        </p:nvSpPr>
        <p:spPr/>
        <p:txBody>
          <a:bodyPr>
            <a:normAutofit fontScale="92500" lnSpcReduction="10000"/>
          </a:bodyPr>
          <a:lstStyle/>
          <a:p>
            <a:pPr>
              <a:buFont typeface="Wingdings" panose="05000000000000000000" pitchFamily="2" charset="2"/>
              <a:buChar char="§"/>
            </a:pPr>
            <a:r>
              <a:rPr lang="en-US" dirty="0"/>
              <a:t>Chlorofluorocarbons – until 1978 when it was banned after learning that it contributed to the depletion of the ozone layer. </a:t>
            </a:r>
          </a:p>
          <a:p>
            <a:pPr>
              <a:buFont typeface="Wingdings" panose="05000000000000000000" pitchFamily="2" charset="2"/>
              <a:buChar char="§"/>
            </a:pPr>
            <a:r>
              <a:rPr lang="en-US" dirty="0"/>
              <a:t>Hydrocarbons – organic compounds made up of hydrogen and carbon – were the alternative until the 1980s when it was determined they may cause smog (i.e., butane, propane, and methane). </a:t>
            </a:r>
          </a:p>
          <a:p>
            <a:pPr>
              <a:buFont typeface="Wingdings" panose="05000000000000000000" pitchFamily="2" charset="2"/>
              <a:buChar char="§"/>
            </a:pPr>
            <a:r>
              <a:rPr lang="en-US" dirty="0"/>
              <a:t>Hydrofluorocarbons –common today, which consist of hydrogen and carbon, and present a much smaller risk.</a:t>
            </a:r>
          </a:p>
        </p:txBody>
      </p:sp>
    </p:spTree>
    <p:extLst>
      <p:ext uri="{BB962C8B-B14F-4D97-AF65-F5344CB8AC3E}">
        <p14:creationId xmlns:p14="http://schemas.microsoft.com/office/powerpoint/2010/main" val="30046682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F749A7366CEB438930F02478682152" ma:contentTypeVersion="18" ma:contentTypeDescription="Create a new document." ma:contentTypeScope="" ma:versionID="077e4d0fed3f5d0eb43232c760f7afd4">
  <xsd:schema xmlns:xsd="http://www.w3.org/2001/XMLSchema" xmlns:xs="http://www.w3.org/2001/XMLSchema" xmlns:p="http://schemas.microsoft.com/office/2006/metadata/properties" xmlns:ns2="135b7a28-b159-47fd-89f5-6056ccacad9c" xmlns:ns3="e85343ea-f6f6-42ba-987a-5cad094f1382" targetNamespace="http://schemas.microsoft.com/office/2006/metadata/properties" ma:root="true" ma:fieldsID="59fbcb4c5a8996d98098ef6a134d0c8a" ns2:_="" ns3:_="">
    <xsd:import namespace="135b7a28-b159-47fd-89f5-6056ccacad9c"/>
    <xsd:import namespace="e85343ea-f6f6-42ba-987a-5cad094f138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b7a28-b159-47fd-89f5-6056ccacad9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63462d97-83d2-4651-8e51-e6a7fbfdbfaa}" ma:internalName="TaxCatchAll" ma:showField="CatchAllData" ma:web="135b7a28-b159-47fd-89f5-6056ccacad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5343ea-f6f6-42ba-987a-5cad094f138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24760c8-e3a3-428b-8d17-1aac727687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D0688-14FF-4AF0-B08D-E774E1C168A7}"/>
</file>

<file path=customXml/itemProps2.xml><?xml version="1.0" encoding="utf-8"?>
<ds:datastoreItem xmlns:ds="http://schemas.openxmlformats.org/officeDocument/2006/customXml" ds:itemID="{160230E6-FD31-40C1-9093-49DAA62F9013}"/>
</file>

<file path=customXml/itemProps3.xml><?xml version="1.0" encoding="utf-8"?>
<ds:datastoreItem xmlns:ds="http://schemas.openxmlformats.org/officeDocument/2006/customXml" ds:itemID="{5E3E4B0D-04C2-4410-9B0B-AF330C55180D}"/>
</file>

<file path=docProps/app.xml><?xml version="1.0" encoding="utf-8"?>
<Properties xmlns="http://schemas.openxmlformats.org/officeDocument/2006/extended-properties" xmlns:vt="http://schemas.openxmlformats.org/officeDocument/2006/docPropsVTypes">
  <Template/>
  <TotalTime>47171</TotalTime>
  <Words>2338</Words>
  <Application>Microsoft Office PowerPoint</Application>
  <PresentationFormat>Widescreen</PresentationFormat>
  <Paragraphs>190</Paragraphs>
  <Slides>38</Slides>
  <Notes>9</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7" baseType="lpstr">
      <vt:lpstr>Arial</vt:lpstr>
      <vt:lpstr>Calibri</vt:lpstr>
      <vt:lpstr>Corbel</vt:lpstr>
      <vt:lpstr>Tw Cen MT</vt:lpstr>
      <vt:lpstr>Tw Cen MT Condensed</vt:lpstr>
      <vt:lpstr>Wingdings</vt:lpstr>
      <vt:lpstr>Wingdings 3</vt:lpstr>
      <vt:lpstr>Integral</vt:lpstr>
      <vt:lpstr>Acrobat Document</vt:lpstr>
      <vt:lpstr>AEROSOL CANS 101 &amp;  Waste Management Options</vt:lpstr>
      <vt:lpstr>Federal Intent – March 16, 2018</vt:lpstr>
      <vt:lpstr>Federal Register Volume 84 No. 236</vt:lpstr>
      <vt:lpstr>Aerosols 101</vt:lpstr>
      <vt:lpstr>What is Aerosol?</vt:lpstr>
      <vt:lpstr>History of the Aerosol Can</vt:lpstr>
      <vt:lpstr>Aerosol Convenience</vt:lpstr>
      <vt:lpstr>How Aerosol Cans Work</vt:lpstr>
      <vt:lpstr>Two waste Concerns</vt:lpstr>
      <vt:lpstr>Caution </vt:lpstr>
      <vt:lpstr>PowerPoint Presentation</vt:lpstr>
      <vt:lpstr>PowerPoint Presentation</vt:lpstr>
      <vt:lpstr>PowerPoint Presentation</vt:lpstr>
      <vt:lpstr>Aerosol Can Waste Management</vt:lpstr>
      <vt:lpstr>40 CFR 273.9 Definition. </vt:lpstr>
      <vt:lpstr>When Does an Aerosol Can Become A waste?</vt:lpstr>
      <vt:lpstr>What’s not Aerosol can Waste? </vt:lpstr>
      <vt:lpstr>What Does Empty Really Mean? </vt:lpstr>
      <vt:lpstr>Who Does the UW Rule Affect?</vt:lpstr>
      <vt:lpstr>VSQGs</vt:lpstr>
      <vt:lpstr>Generators Get to Choose! </vt:lpstr>
      <vt:lpstr>Step 1</vt:lpstr>
      <vt:lpstr>PowerPoint Presentation</vt:lpstr>
      <vt:lpstr>Step 2</vt:lpstr>
      <vt:lpstr>Step 3</vt:lpstr>
      <vt:lpstr>Step 4</vt:lpstr>
      <vt:lpstr>PowerPoint Presentation</vt:lpstr>
      <vt:lpstr>Step 5</vt:lpstr>
      <vt:lpstr>Step 6</vt:lpstr>
      <vt:lpstr>Key Steps Before Puncturing</vt:lpstr>
      <vt:lpstr>PowerPoint Presentation</vt:lpstr>
      <vt:lpstr>PowerPoint Presentation</vt:lpstr>
      <vt:lpstr>PowerPoint Presentation</vt:lpstr>
      <vt:lpstr>Wrap it up</vt:lpstr>
      <vt:lpstr>The bottom line</vt:lpstr>
      <vt:lpstr>Resources</vt:lpstr>
      <vt:lpstr>PowerPoint Presentation</vt:lpstr>
      <vt:lpstr>How to Reach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Krivan, Aimee</dc:creator>
  <cp:lastModifiedBy>Cruz, Vanessa M</cp:lastModifiedBy>
  <cp:revision>82</cp:revision>
  <dcterms:created xsi:type="dcterms:W3CDTF">2021-08-18T14:46:40Z</dcterms:created>
  <dcterms:modified xsi:type="dcterms:W3CDTF">2023-04-27T15:41:33Z</dcterms:modified>
</cp:coreProperties>
</file>