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Masters/slideMaster1.xml" ContentType="application/vnd.openxmlformats-officedocument.presentationml.slideMaster+xml"/>
  <Override PartName="/ppt/notesSlides/notesSlide1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9.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8" r:id="rId1"/>
  </p:sldMasterIdLst>
  <p:notesMasterIdLst>
    <p:notesMasterId r:id="rId31"/>
  </p:notesMasterIdLst>
  <p:handoutMasterIdLst>
    <p:handoutMasterId r:id="rId32"/>
  </p:handoutMasterIdLst>
  <p:sldIdLst>
    <p:sldId id="266" r:id="rId2"/>
    <p:sldId id="278" r:id="rId3"/>
    <p:sldId id="274" r:id="rId4"/>
    <p:sldId id="280" r:id="rId5"/>
    <p:sldId id="298" r:id="rId6"/>
    <p:sldId id="296" r:id="rId7"/>
    <p:sldId id="283" r:id="rId8"/>
    <p:sldId id="281" r:id="rId9"/>
    <p:sldId id="282" r:id="rId10"/>
    <p:sldId id="285" r:id="rId11"/>
    <p:sldId id="299" r:id="rId12"/>
    <p:sldId id="284" r:id="rId13"/>
    <p:sldId id="301" r:id="rId14"/>
    <p:sldId id="286" r:id="rId15"/>
    <p:sldId id="300" r:id="rId16"/>
    <p:sldId id="287" r:id="rId17"/>
    <p:sldId id="269" r:id="rId18"/>
    <p:sldId id="290" r:id="rId19"/>
    <p:sldId id="289" r:id="rId20"/>
    <p:sldId id="265" r:id="rId21"/>
    <p:sldId id="260" r:id="rId22"/>
    <p:sldId id="291" r:id="rId23"/>
    <p:sldId id="292" r:id="rId24"/>
    <p:sldId id="258" r:id="rId25"/>
    <p:sldId id="293" r:id="rId26"/>
    <p:sldId id="272" r:id="rId27"/>
    <p:sldId id="294" r:id="rId28"/>
    <p:sldId id="297" r:id="rId29"/>
    <p:sldId id="270" r:id="rId30"/>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88" autoAdjust="0"/>
    <p:restoredTop sz="86251" autoAdjust="0"/>
  </p:normalViewPr>
  <p:slideViewPr>
    <p:cSldViewPr>
      <p:cViewPr varScale="1">
        <p:scale>
          <a:sx n="114" d="100"/>
          <a:sy n="114" d="100"/>
        </p:scale>
        <p:origin x="1530"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3.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4" tIns="46586" rIns="93174" bIns="46586"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4" tIns="46586" rIns="93174" bIns="46586" rtlCol="0"/>
          <a:lstStyle>
            <a:lvl1pPr algn="r">
              <a:defRPr sz="1200"/>
            </a:lvl1pPr>
          </a:lstStyle>
          <a:p>
            <a:fld id="{BB067CCC-09DA-4D61-B407-EBC1F3E95136}" type="datetimeFigureOut">
              <a:rPr lang="en-US" smtClean="0"/>
              <a:t>5/11/2023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4" tIns="46586" rIns="93174" bIns="46586"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4" tIns="46586" rIns="93174" bIns="46586" rtlCol="0" anchor="b"/>
          <a:lstStyle>
            <a:lvl1pPr algn="r">
              <a:defRPr sz="1200"/>
            </a:lvl1pPr>
          </a:lstStyle>
          <a:p>
            <a:fld id="{0852928C-5605-4FA3-AE3B-F53A960F9732}" type="slidenum">
              <a:rPr lang="en-US" smtClean="0"/>
              <a:t>‹#›</a:t>
            </a:fld>
            <a:endParaRPr lang="en-US"/>
          </a:p>
        </p:txBody>
      </p:sp>
    </p:spTree>
    <p:extLst>
      <p:ext uri="{BB962C8B-B14F-4D97-AF65-F5344CB8AC3E}">
        <p14:creationId xmlns:p14="http://schemas.microsoft.com/office/powerpoint/2010/main" val="21815551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4" tIns="46586" rIns="93174" bIns="46586"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4" tIns="46586" rIns="93174" bIns="46586" rtlCol="0"/>
          <a:lstStyle>
            <a:lvl1pPr algn="r">
              <a:defRPr sz="1200"/>
            </a:lvl1pPr>
          </a:lstStyle>
          <a:p>
            <a:fld id="{F561A1D0-848B-4EA5-BD9C-258321399A9E}" type="datetimeFigureOut">
              <a:rPr lang="en-US" smtClean="0"/>
              <a:t>5/11/2023</a:t>
            </a:fld>
            <a:endParaRPr lang="en-US" dirty="0"/>
          </a:p>
        </p:txBody>
      </p:sp>
      <p:sp>
        <p:nvSpPr>
          <p:cNvPr id="4" name="Slide Image Placeholder 3"/>
          <p:cNvSpPr>
            <a:spLocks noGrp="1" noRot="1" noChangeAspect="1"/>
          </p:cNvSpPr>
          <p:nvPr>
            <p:ph type="sldImg" idx="2"/>
          </p:nvPr>
        </p:nvSpPr>
        <p:spPr>
          <a:xfrm>
            <a:off x="1182688" y="698500"/>
            <a:ext cx="4645025" cy="3484563"/>
          </a:xfrm>
          <a:prstGeom prst="rect">
            <a:avLst/>
          </a:prstGeom>
          <a:noFill/>
          <a:ln w="12700">
            <a:solidFill>
              <a:prstClr val="black"/>
            </a:solidFill>
          </a:ln>
        </p:spPr>
        <p:txBody>
          <a:bodyPr vert="horz" lIns="93174" tIns="46586" rIns="93174" bIns="46586"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4" tIns="46586" rIns="93174"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4" tIns="46586" rIns="93174" bIns="4658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4" tIns="46586" rIns="93174" bIns="46586" rtlCol="0" anchor="b"/>
          <a:lstStyle>
            <a:lvl1pPr algn="r">
              <a:defRPr sz="1200"/>
            </a:lvl1pPr>
          </a:lstStyle>
          <a:p>
            <a:fld id="{8F1FF37E-6C85-48C7-9F10-B7B3C4993662}" type="slidenum">
              <a:rPr lang="en-US" smtClean="0"/>
              <a:t>‹#›</a:t>
            </a:fld>
            <a:endParaRPr lang="en-US" dirty="0"/>
          </a:p>
        </p:txBody>
      </p:sp>
    </p:spTree>
    <p:extLst>
      <p:ext uri="{BB962C8B-B14F-4D97-AF65-F5344CB8AC3E}">
        <p14:creationId xmlns:p14="http://schemas.microsoft.com/office/powerpoint/2010/main" val="1109919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en.wikipedia.org/wiki/Belt_(firearms)" TargetMode="External"/><Relationship Id="rId3" Type="http://schemas.openxmlformats.org/officeDocument/2006/relationships/hyperlink" Target="https://en.wikipedia.org/wiki/Bullet" TargetMode="External"/><Relationship Id="rId7" Type="http://schemas.openxmlformats.org/officeDocument/2006/relationships/hyperlink" Target="https://en.wikipedia.org/wiki/Cartridge_(firearms)"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en.wikipedia.org/wiki/Trajectory_of_a_projectile" TargetMode="External"/><Relationship Id="rId5" Type="http://schemas.openxmlformats.org/officeDocument/2006/relationships/hyperlink" Target="https://en.wikipedia.org/wiki/Pyrotechnic" TargetMode="External"/><Relationship Id="rId4" Type="http://schemas.openxmlformats.org/officeDocument/2006/relationships/hyperlink" Target="https://en.wikipedia.org/wiki/Cannon"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1FF37E-6C85-48C7-9F10-B7B3C4993662}" type="slidenum">
              <a:rPr lang="en-US" smtClean="0"/>
              <a:t>1</a:t>
            </a:fld>
            <a:endParaRPr lang="en-US" dirty="0"/>
          </a:p>
        </p:txBody>
      </p:sp>
    </p:spTree>
    <p:extLst>
      <p:ext uri="{BB962C8B-B14F-4D97-AF65-F5344CB8AC3E}">
        <p14:creationId xmlns:p14="http://schemas.microsoft.com/office/powerpoint/2010/main" val="2914553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-Bullet Sizes and powder charges vary</a:t>
            </a:r>
          </a:p>
          <a:p>
            <a:r>
              <a:rPr lang="en-US" dirty="0"/>
              <a:t>-Round nose and hollow point, coper or aluminum jacketed</a:t>
            </a:r>
          </a:p>
          <a:p>
            <a:r>
              <a:rPr lang="en-US" dirty="0"/>
              <a:t>-Rimed for revolvers or no rim for autos</a:t>
            </a:r>
          </a:p>
          <a:p>
            <a:r>
              <a:rPr lang="en-US" b="1" dirty="0"/>
              <a:t>-Tracers</a:t>
            </a:r>
            <a:r>
              <a:rPr lang="en-US" b="1" baseline="0" dirty="0"/>
              <a:t> </a:t>
            </a:r>
            <a:r>
              <a:rPr lang="en-US" dirty="0"/>
              <a:t> are </a:t>
            </a:r>
            <a:r>
              <a:rPr lang="en-US" dirty="0">
                <a:hlinkClick r:id="rId3" tooltip="Bullet"/>
              </a:rPr>
              <a:t>bullets</a:t>
            </a:r>
            <a:r>
              <a:rPr lang="en-US" dirty="0"/>
              <a:t> or </a:t>
            </a:r>
            <a:r>
              <a:rPr lang="en-US" dirty="0">
                <a:hlinkClick r:id="rId4" tooltip="Cannon"/>
              </a:rPr>
              <a:t>cannon caliber</a:t>
            </a:r>
            <a:r>
              <a:rPr lang="en-US" dirty="0"/>
              <a:t> projectiles that are built with a small </a:t>
            </a:r>
            <a:r>
              <a:rPr lang="en-US" dirty="0">
                <a:hlinkClick r:id="rId5" tooltip="Pyrotechnic"/>
              </a:rPr>
              <a:t>pyrotechnic</a:t>
            </a:r>
            <a:r>
              <a:rPr lang="en-US" dirty="0"/>
              <a:t> charge in their base. Ignited by the burning powder, the pyrotechnic composition burns very brightly, making the </a:t>
            </a:r>
            <a:r>
              <a:rPr lang="en-US" dirty="0">
                <a:hlinkClick r:id="rId6" tooltip="Trajectory of a projectile"/>
              </a:rPr>
              <a:t>projectile trajectory</a:t>
            </a:r>
            <a:r>
              <a:rPr lang="en-US" dirty="0"/>
              <a:t> visible to the naked eye during daylight</a:t>
            </a:r>
          </a:p>
          <a:p>
            <a:r>
              <a:rPr lang="en-US" dirty="0"/>
              <a:t>-When used, tracers are usually loaded as every fifth </a:t>
            </a:r>
            <a:r>
              <a:rPr lang="en-US" dirty="0">
                <a:hlinkClick r:id="rId7" tooltip="Cartridge (firearms)"/>
              </a:rPr>
              <a:t>round</a:t>
            </a:r>
            <a:r>
              <a:rPr lang="en-US" dirty="0"/>
              <a:t> in </a:t>
            </a:r>
            <a:r>
              <a:rPr lang="en-US" dirty="0">
                <a:hlinkClick r:id="rId8" tooltip="Belt (firearms)"/>
              </a:rPr>
              <a:t>machine gun belts</a:t>
            </a:r>
            <a:endParaRPr lang="en-US" dirty="0"/>
          </a:p>
          <a:p>
            <a:r>
              <a:rPr lang="en-US" dirty="0"/>
              <a:t>-Tracers are also sometimes placed two or three rounds from the bottom of magazines to alert the shooter that his weapon is almost empty</a:t>
            </a:r>
          </a:p>
          <a:p>
            <a:r>
              <a:rPr lang="en-US" dirty="0"/>
              <a:t>-Tracers</a:t>
            </a:r>
            <a:r>
              <a:rPr lang="en-US" baseline="0" dirty="0"/>
              <a:t> also used in WW1 to shoot Zeppelins </a:t>
            </a:r>
            <a:endParaRPr lang="en-US" dirty="0"/>
          </a:p>
        </p:txBody>
      </p:sp>
      <p:sp>
        <p:nvSpPr>
          <p:cNvPr id="4" name="Slide Number Placeholder 3"/>
          <p:cNvSpPr>
            <a:spLocks noGrp="1"/>
          </p:cNvSpPr>
          <p:nvPr>
            <p:ph type="sldNum" sz="quarter" idx="10"/>
          </p:nvPr>
        </p:nvSpPr>
        <p:spPr/>
        <p:txBody>
          <a:bodyPr/>
          <a:lstStyle/>
          <a:p>
            <a:fld id="{8F1FF37E-6C85-48C7-9F10-B7B3C4993662}" type="slidenum">
              <a:rPr lang="en-US" smtClean="0"/>
              <a:t>20</a:t>
            </a:fld>
            <a:endParaRPr lang="en-US" dirty="0"/>
          </a:p>
        </p:txBody>
      </p:sp>
    </p:spTree>
    <p:extLst>
      <p:ext uri="{BB962C8B-B14F-4D97-AF65-F5344CB8AC3E}">
        <p14:creationId xmlns:p14="http://schemas.microsoft.com/office/powerpoint/2010/main" val="622965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r>
              <a:rPr lang="en-US" dirty="0"/>
              <a:t>-A cartridge is made up of a bullet, casing, gunpowder, and a primer. The primer is located on the bottom of the casing, the gunpowder is inside the casing, and the bullet is sticking out the other end of the casing. The bullet is typically made of lead but could be another type of metal or cased in another type of metal. The casing is generally made from brass but could also be steel.</a:t>
            </a:r>
          </a:p>
        </p:txBody>
      </p:sp>
      <p:sp>
        <p:nvSpPr>
          <p:cNvPr id="4" name="Slide Number Placeholder 3"/>
          <p:cNvSpPr>
            <a:spLocks noGrp="1"/>
          </p:cNvSpPr>
          <p:nvPr>
            <p:ph type="sldNum" sz="quarter" idx="10"/>
          </p:nvPr>
        </p:nvSpPr>
        <p:spPr/>
        <p:txBody>
          <a:bodyPr/>
          <a:lstStyle/>
          <a:p>
            <a:fld id="{8F1FF37E-6C85-48C7-9F10-B7B3C4993662}" type="slidenum">
              <a:rPr lang="en-US" smtClean="0"/>
              <a:t>21</a:t>
            </a:fld>
            <a:endParaRPr lang="en-US" dirty="0"/>
          </a:p>
        </p:txBody>
      </p:sp>
    </p:spTree>
    <p:extLst>
      <p:ext uri="{BB962C8B-B14F-4D97-AF65-F5344CB8AC3E}">
        <p14:creationId xmlns:p14="http://schemas.microsoft.com/office/powerpoint/2010/main" val="580142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General Dynamics Ordnance and Tactical Services.  They are a licensed munitions incinerator in Joplin, MO. Decommission and try to recycle all materials that can be</a:t>
            </a:r>
          </a:p>
          <a:p>
            <a:r>
              <a:rPr lang="en-US" dirty="0"/>
              <a:t>Clean Harbors Colfax, Louisiana permitted incinerator as well </a:t>
            </a:r>
          </a:p>
        </p:txBody>
      </p:sp>
      <p:sp>
        <p:nvSpPr>
          <p:cNvPr id="4" name="Slide Number Placeholder 3"/>
          <p:cNvSpPr>
            <a:spLocks noGrp="1"/>
          </p:cNvSpPr>
          <p:nvPr>
            <p:ph type="sldNum" sz="quarter" idx="5"/>
          </p:nvPr>
        </p:nvSpPr>
        <p:spPr/>
        <p:txBody>
          <a:bodyPr/>
          <a:lstStyle/>
          <a:p>
            <a:fld id="{8F1FF37E-6C85-48C7-9F10-B7B3C4993662}" type="slidenum">
              <a:rPr lang="en-US" smtClean="0"/>
              <a:t>23</a:t>
            </a:fld>
            <a:endParaRPr lang="en-US" dirty="0"/>
          </a:p>
        </p:txBody>
      </p:sp>
    </p:spTree>
    <p:extLst>
      <p:ext uri="{BB962C8B-B14F-4D97-AF65-F5344CB8AC3E}">
        <p14:creationId xmlns:p14="http://schemas.microsoft.com/office/powerpoint/2010/main" val="3616944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Trash: Throwing ammunition in the trash is dangerous and illegal. But why? First, a cartridge does not cease working because you decide you no longer want it.</a:t>
            </a:r>
          </a:p>
          <a:p>
            <a:endParaRPr lang="en-US" dirty="0"/>
          </a:p>
          <a:p>
            <a:r>
              <a:rPr lang="en-US" dirty="0"/>
              <a:t>The right amount of force applied in the correct location can cause a round to discharge. Other trash can act as a firing pin in the event a trash compactor or other device is used. This puts sanitary service personnel at risk.</a:t>
            </a:r>
          </a:p>
          <a:p>
            <a:endParaRPr lang="en-US" dirty="0"/>
          </a:p>
          <a:p>
            <a:r>
              <a:rPr lang="en-US" dirty="0"/>
              <a:t>Additionally, trash can end up in a landfill and hazmat is bed for the environment.</a:t>
            </a:r>
          </a:p>
          <a:p>
            <a:endParaRPr lang="en-US" dirty="0"/>
          </a:p>
          <a:p>
            <a:r>
              <a:rPr lang="en-US" dirty="0"/>
              <a:t>Bury: If your household relies on well water, you may inadvertently contaminate your drinking water. Alternatively, burying ammo could impact the local wildlife by poisoning drinking water or seeping into the soil and absorbed by local plant life.</a:t>
            </a:r>
          </a:p>
          <a:p>
            <a:endParaRPr lang="en-US" dirty="0"/>
          </a:p>
          <a:p>
            <a:r>
              <a:rPr lang="en-US" dirty="0"/>
              <a:t>Burning: Although fire will not propel the bullet at dangerous velocities, small components including the primer and shards of the case may be expelled. Usually, only those in close proximity to the cartridge when it detonates are at risk of injury.</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8F1FF37E-6C85-48C7-9F10-B7B3C4993662}" type="slidenum">
              <a:rPr lang="en-US" smtClean="0"/>
              <a:t>24</a:t>
            </a:fld>
            <a:endParaRPr lang="en-US" dirty="0"/>
          </a:p>
        </p:txBody>
      </p:sp>
    </p:spTree>
    <p:extLst>
      <p:ext uri="{BB962C8B-B14F-4D97-AF65-F5344CB8AC3E}">
        <p14:creationId xmlns:p14="http://schemas.microsoft.com/office/powerpoint/2010/main" val="266919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1FF37E-6C85-48C7-9F10-B7B3C4993662}" type="slidenum">
              <a:rPr lang="en-US" smtClean="0"/>
              <a:t>25</a:t>
            </a:fld>
            <a:endParaRPr lang="en-US" dirty="0"/>
          </a:p>
        </p:txBody>
      </p:sp>
    </p:spTree>
    <p:extLst>
      <p:ext uri="{BB962C8B-B14F-4D97-AF65-F5344CB8AC3E}">
        <p14:creationId xmlns:p14="http://schemas.microsoft.com/office/powerpoint/2010/main" val="21267581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take from citizens, sheriff offices.</a:t>
            </a:r>
          </a:p>
        </p:txBody>
      </p:sp>
      <p:sp>
        <p:nvSpPr>
          <p:cNvPr id="4" name="Slide Number Placeholder 3"/>
          <p:cNvSpPr>
            <a:spLocks noGrp="1"/>
          </p:cNvSpPr>
          <p:nvPr>
            <p:ph type="sldNum" sz="quarter" idx="5"/>
          </p:nvPr>
        </p:nvSpPr>
        <p:spPr/>
        <p:txBody>
          <a:bodyPr/>
          <a:lstStyle/>
          <a:p>
            <a:fld id="{8F1FF37E-6C85-48C7-9F10-B7B3C4993662}" type="slidenum">
              <a:rPr lang="en-US" smtClean="0"/>
              <a:t>26</a:t>
            </a:fld>
            <a:endParaRPr lang="en-US" dirty="0"/>
          </a:p>
        </p:txBody>
      </p:sp>
    </p:spTree>
    <p:extLst>
      <p:ext uri="{BB962C8B-B14F-4D97-AF65-F5344CB8AC3E}">
        <p14:creationId xmlns:p14="http://schemas.microsoft.com/office/powerpoint/2010/main" val="2461839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1FF37E-6C85-48C7-9F10-B7B3C4993662}" type="slidenum">
              <a:rPr lang="en-US" smtClean="0"/>
              <a:t>29</a:t>
            </a:fld>
            <a:endParaRPr lang="en-US" dirty="0"/>
          </a:p>
        </p:txBody>
      </p:sp>
    </p:spTree>
    <p:extLst>
      <p:ext uri="{BB962C8B-B14F-4D97-AF65-F5344CB8AC3E}">
        <p14:creationId xmlns:p14="http://schemas.microsoft.com/office/powerpoint/2010/main" val="3440597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Composition of flares. And proper storage</a:t>
            </a:r>
          </a:p>
        </p:txBody>
      </p:sp>
      <p:sp>
        <p:nvSpPr>
          <p:cNvPr id="4" name="Slide Number Placeholder 3"/>
          <p:cNvSpPr>
            <a:spLocks noGrp="1"/>
          </p:cNvSpPr>
          <p:nvPr>
            <p:ph type="sldNum" sz="quarter" idx="5"/>
          </p:nvPr>
        </p:nvSpPr>
        <p:spPr/>
        <p:txBody>
          <a:bodyPr/>
          <a:lstStyle/>
          <a:p>
            <a:fld id="{8F1FF37E-6C85-48C7-9F10-B7B3C4993662}" type="slidenum">
              <a:rPr lang="en-US" smtClean="0"/>
              <a:t>6</a:t>
            </a:fld>
            <a:endParaRPr lang="en-US" dirty="0"/>
          </a:p>
        </p:txBody>
      </p:sp>
    </p:spTree>
    <p:extLst>
      <p:ext uri="{BB962C8B-B14F-4D97-AF65-F5344CB8AC3E}">
        <p14:creationId xmlns:p14="http://schemas.microsoft.com/office/powerpoint/2010/main" val="1395107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Marine handheld flares in particular</a:t>
            </a:r>
          </a:p>
        </p:txBody>
      </p:sp>
      <p:sp>
        <p:nvSpPr>
          <p:cNvPr id="4" name="Slide Number Placeholder 3"/>
          <p:cNvSpPr>
            <a:spLocks noGrp="1"/>
          </p:cNvSpPr>
          <p:nvPr>
            <p:ph type="sldNum" sz="quarter" idx="5"/>
          </p:nvPr>
        </p:nvSpPr>
        <p:spPr/>
        <p:txBody>
          <a:bodyPr/>
          <a:lstStyle/>
          <a:p>
            <a:fld id="{8F1FF37E-6C85-48C7-9F10-B7B3C4993662}" type="slidenum">
              <a:rPr lang="en-US" smtClean="0"/>
              <a:t>7</a:t>
            </a:fld>
            <a:endParaRPr lang="en-US" dirty="0"/>
          </a:p>
        </p:txBody>
      </p:sp>
    </p:spTree>
    <p:extLst>
      <p:ext uri="{BB962C8B-B14F-4D97-AF65-F5344CB8AC3E}">
        <p14:creationId xmlns:p14="http://schemas.microsoft.com/office/powerpoint/2010/main" val="3831437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General Dynamics Ordnance and Tactical Services.  They are a licensed munitions incinerator in Joplin, MO. Decommission and try to recycle all materials that can be</a:t>
            </a:r>
          </a:p>
          <a:p>
            <a:r>
              <a:rPr lang="en-US" dirty="0"/>
              <a:t>Clean Harbors Colfax, Louisiana permitted incinerator as well </a:t>
            </a:r>
          </a:p>
        </p:txBody>
      </p:sp>
      <p:sp>
        <p:nvSpPr>
          <p:cNvPr id="4" name="Slide Number Placeholder 3"/>
          <p:cNvSpPr>
            <a:spLocks noGrp="1"/>
          </p:cNvSpPr>
          <p:nvPr>
            <p:ph type="sldNum" sz="quarter" idx="5"/>
          </p:nvPr>
        </p:nvSpPr>
        <p:spPr/>
        <p:txBody>
          <a:bodyPr/>
          <a:lstStyle/>
          <a:p>
            <a:fld id="{8F1FF37E-6C85-48C7-9F10-B7B3C4993662}" type="slidenum">
              <a:rPr lang="en-US" smtClean="0"/>
              <a:t>8</a:t>
            </a:fld>
            <a:endParaRPr lang="en-US" dirty="0"/>
          </a:p>
        </p:txBody>
      </p:sp>
    </p:spTree>
    <p:extLst>
      <p:ext uri="{BB962C8B-B14F-4D97-AF65-F5344CB8AC3E}">
        <p14:creationId xmlns:p14="http://schemas.microsoft.com/office/powerpoint/2010/main" val="3092939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1FF37E-6C85-48C7-9F10-B7B3C4993662}" type="slidenum">
              <a:rPr lang="en-US" smtClean="0"/>
              <a:t>9</a:t>
            </a:fld>
            <a:endParaRPr lang="en-US" dirty="0"/>
          </a:p>
        </p:txBody>
      </p:sp>
    </p:spTree>
    <p:extLst>
      <p:ext uri="{BB962C8B-B14F-4D97-AF65-F5344CB8AC3E}">
        <p14:creationId xmlns:p14="http://schemas.microsoft.com/office/powerpoint/2010/main" val="1485269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Dave Zogby 610-298-3085</a:t>
            </a:r>
          </a:p>
        </p:txBody>
      </p:sp>
      <p:sp>
        <p:nvSpPr>
          <p:cNvPr id="4" name="Slide Number Placeholder 3"/>
          <p:cNvSpPr>
            <a:spLocks noGrp="1"/>
          </p:cNvSpPr>
          <p:nvPr>
            <p:ph type="sldNum" sz="quarter" idx="5"/>
          </p:nvPr>
        </p:nvSpPr>
        <p:spPr/>
        <p:txBody>
          <a:bodyPr/>
          <a:lstStyle/>
          <a:p>
            <a:fld id="{8F1FF37E-6C85-48C7-9F10-B7B3C4993662}" type="slidenum">
              <a:rPr lang="en-US" smtClean="0"/>
              <a:t>10</a:t>
            </a:fld>
            <a:endParaRPr lang="en-US" dirty="0"/>
          </a:p>
        </p:txBody>
      </p:sp>
    </p:spTree>
    <p:extLst>
      <p:ext uri="{BB962C8B-B14F-4D97-AF65-F5344CB8AC3E}">
        <p14:creationId xmlns:p14="http://schemas.microsoft.com/office/powerpoint/2010/main" val="2777055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Dave Zogby 610-298-3085</a:t>
            </a:r>
          </a:p>
        </p:txBody>
      </p:sp>
      <p:sp>
        <p:nvSpPr>
          <p:cNvPr id="4" name="Slide Number Placeholder 3"/>
          <p:cNvSpPr>
            <a:spLocks noGrp="1"/>
          </p:cNvSpPr>
          <p:nvPr>
            <p:ph type="sldNum" sz="quarter" idx="5"/>
          </p:nvPr>
        </p:nvSpPr>
        <p:spPr/>
        <p:txBody>
          <a:bodyPr/>
          <a:lstStyle/>
          <a:p>
            <a:fld id="{8F1FF37E-6C85-48C7-9F10-B7B3C4993662}" type="slidenum">
              <a:rPr lang="en-US" smtClean="0"/>
              <a:t>11</a:t>
            </a:fld>
            <a:endParaRPr lang="en-US" dirty="0"/>
          </a:p>
        </p:txBody>
      </p:sp>
    </p:spTree>
    <p:extLst>
      <p:ext uri="{BB962C8B-B14F-4D97-AF65-F5344CB8AC3E}">
        <p14:creationId xmlns:p14="http://schemas.microsoft.com/office/powerpoint/2010/main" val="3739716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more, remove throwing flares</a:t>
            </a:r>
          </a:p>
        </p:txBody>
      </p:sp>
      <p:sp>
        <p:nvSpPr>
          <p:cNvPr id="4" name="Slide Number Placeholder 3"/>
          <p:cNvSpPr>
            <a:spLocks noGrp="1"/>
          </p:cNvSpPr>
          <p:nvPr>
            <p:ph type="sldNum" sz="quarter" idx="5"/>
          </p:nvPr>
        </p:nvSpPr>
        <p:spPr/>
        <p:txBody>
          <a:bodyPr/>
          <a:lstStyle/>
          <a:p>
            <a:fld id="{8F1FF37E-6C85-48C7-9F10-B7B3C4993662}" type="slidenum">
              <a:rPr lang="en-US" smtClean="0"/>
              <a:t>12</a:t>
            </a:fld>
            <a:endParaRPr lang="en-US" dirty="0"/>
          </a:p>
        </p:txBody>
      </p:sp>
    </p:spTree>
    <p:extLst>
      <p:ext uri="{BB962C8B-B14F-4D97-AF65-F5344CB8AC3E}">
        <p14:creationId xmlns:p14="http://schemas.microsoft.com/office/powerpoint/2010/main" val="3428911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-Burn down to ash </a:t>
            </a:r>
          </a:p>
          <a:p>
            <a:r>
              <a:rPr lang="en-US" dirty="0"/>
              <a:t>-Proper safety equipment required, glasses gloves fire</a:t>
            </a:r>
            <a:r>
              <a:rPr lang="en-US" baseline="0" dirty="0"/>
              <a:t> extinguisher shovel</a:t>
            </a:r>
          </a:p>
          <a:p>
            <a:endParaRPr lang="en-US" baseline="0" dirty="0"/>
          </a:p>
          <a:p>
            <a:r>
              <a:rPr lang="en-US" baseline="0" dirty="0"/>
              <a:t>This is what Pasco does.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8F1FF37E-6C85-48C7-9F10-B7B3C4993662}" type="slidenum">
              <a:rPr lang="en-US" smtClean="0"/>
              <a:t>17</a:t>
            </a:fld>
            <a:endParaRPr lang="en-US" dirty="0"/>
          </a:p>
        </p:txBody>
      </p:sp>
    </p:spTree>
    <p:extLst>
      <p:ext uri="{BB962C8B-B14F-4D97-AF65-F5344CB8AC3E}">
        <p14:creationId xmlns:p14="http://schemas.microsoft.com/office/powerpoint/2010/main" val="4107115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79A29D4-B5ED-495B-A3A8-7D4E0244BCB8}" type="datetimeFigureOut">
              <a:rPr lang="en-US" smtClean="0"/>
              <a:t>5/11/2023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29AC999-3AF1-4AA3-B33B-2B47CFB57A8C}" type="slidenum">
              <a:rPr lang="en-US" smtClean="0"/>
              <a:t>‹#›</a:t>
            </a:fld>
            <a:endParaRPr lang="en-US" dirty="0"/>
          </a:p>
        </p:txBody>
      </p:sp>
    </p:spTree>
    <p:extLst>
      <p:ext uri="{BB962C8B-B14F-4D97-AF65-F5344CB8AC3E}">
        <p14:creationId xmlns:p14="http://schemas.microsoft.com/office/powerpoint/2010/main" val="24625641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9A29D4-B5ED-495B-A3A8-7D4E0244BCB8}" type="datetimeFigureOut">
              <a:rPr lang="en-US" smtClean="0"/>
              <a:t>5/11/2023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29AC999-3AF1-4AA3-B33B-2B47CFB57A8C}" type="slidenum">
              <a:rPr lang="en-US" smtClean="0"/>
              <a:t>‹#›</a:t>
            </a:fld>
            <a:endParaRPr lang="en-US" dirty="0"/>
          </a:p>
        </p:txBody>
      </p:sp>
    </p:spTree>
    <p:extLst>
      <p:ext uri="{BB962C8B-B14F-4D97-AF65-F5344CB8AC3E}">
        <p14:creationId xmlns:p14="http://schemas.microsoft.com/office/powerpoint/2010/main" val="38808318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9A29D4-B5ED-495B-A3A8-7D4E0244BCB8}" type="datetimeFigureOut">
              <a:rPr lang="en-US" smtClean="0"/>
              <a:t>5/11/2023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29AC999-3AF1-4AA3-B33B-2B47CFB57A8C}" type="slidenum">
              <a:rPr lang="en-US" smtClean="0"/>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834885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9A29D4-B5ED-495B-A3A8-7D4E0244BCB8}" type="datetimeFigureOut">
              <a:rPr lang="en-US" smtClean="0"/>
              <a:t>5/11/2023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29AC999-3AF1-4AA3-B33B-2B47CFB57A8C}" type="slidenum">
              <a:rPr lang="en-US" smtClean="0"/>
              <a:t>‹#›</a:t>
            </a:fld>
            <a:endParaRPr lang="en-US" dirty="0"/>
          </a:p>
        </p:txBody>
      </p:sp>
    </p:spTree>
    <p:extLst>
      <p:ext uri="{BB962C8B-B14F-4D97-AF65-F5344CB8AC3E}">
        <p14:creationId xmlns:p14="http://schemas.microsoft.com/office/powerpoint/2010/main" val="1929972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9A29D4-B5ED-495B-A3A8-7D4E0244BCB8}" type="datetimeFigureOut">
              <a:rPr lang="en-US" smtClean="0"/>
              <a:t>5/11/2023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29AC999-3AF1-4AA3-B33B-2B47CFB57A8C}" type="slidenum">
              <a:rPr lang="en-US" smtClean="0"/>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09456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9A29D4-B5ED-495B-A3A8-7D4E0244BCB8}" type="datetimeFigureOut">
              <a:rPr lang="en-US" smtClean="0"/>
              <a:t>5/11/2023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29AC999-3AF1-4AA3-B33B-2B47CFB57A8C}" type="slidenum">
              <a:rPr lang="en-US" smtClean="0"/>
              <a:t>‹#›</a:t>
            </a:fld>
            <a:endParaRPr lang="en-US" dirty="0"/>
          </a:p>
        </p:txBody>
      </p:sp>
    </p:spTree>
    <p:extLst>
      <p:ext uri="{BB962C8B-B14F-4D97-AF65-F5344CB8AC3E}">
        <p14:creationId xmlns:p14="http://schemas.microsoft.com/office/powerpoint/2010/main" val="2732018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9A29D4-B5ED-495B-A3A8-7D4E0244BCB8}" type="datetimeFigureOut">
              <a:rPr lang="en-US" smtClean="0"/>
              <a:t>5/11/2023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29AC999-3AF1-4AA3-B33B-2B47CFB57A8C}" type="slidenum">
              <a:rPr lang="en-US" smtClean="0"/>
              <a:t>‹#›</a:t>
            </a:fld>
            <a:endParaRPr lang="en-US" dirty="0"/>
          </a:p>
        </p:txBody>
      </p:sp>
    </p:spTree>
    <p:extLst>
      <p:ext uri="{BB962C8B-B14F-4D97-AF65-F5344CB8AC3E}">
        <p14:creationId xmlns:p14="http://schemas.microsoft.com/office/powerpoint/2010/main" val="2010500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9A29D4-B5ED-495B-A3A8-7D4E0244BCB8}" type="datetimeFigureOut">
              <a:rPr lang="en-US" smtClean="0"/>
              <a:t>5/11/2023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29AC999-3AF1-4AA3-B33B-2B47CFB57A8C}" type="slidenum">
              <a:rPr lang="en-US" smtClean="0"/>
              <a:t>‹#›</a:t>
            </a:fld>
            <a:endParaRPr lang="en-US" dirty="0"/>
          </a:p>
        </p:txBody>
      </p:sp>
    </p:spTree>
    <p:extLst>
      <p:ext uri="{BB962C8B-B14F-4D97-AF65-F5344CB8AC3E}">
        <p14:creationId xmlns:p14="http://schemas.microsoft.com/office/powerpoint/2010/main" val="1829097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514351" y="2063396"/>
            <a:ext cx="7796030"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9A29D4-B5ED-495B-A3A8-7D4E0244BCB8}" type="datetimeFigureOut">
              <a:rPr lang="en-US" smtClean="0"/>
              <a:t>5/11/2023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29AC999-3AF1-4AA3-B33B-2B47CFB57A8C}" type="slidenum">
              <a:rPr lang="en-US" smtClean="0"/>
              <a:t>‹#›</a:t>
            </a:fld>
            <a:endParaRPr lang="en-US" dirty="0"/>
          </a:p>
        </p:txBody>
      </p:sp>
    </p:spTree>
    <p:extLst>
      <p:ext uri="{BB962C8B-B14F-4D97-AF65-F5344CB8AC3E}">
        <p14:creationId xmlns:p14="http://schemas.microsoft.com/office/powerpoint/2010/main" val="369437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171702" y="762000"/>
            <a:ext cx="6381984"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594360"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594360" y="2331720"/>
            <a:ext cx="2560320" cy="15073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594360" y="4796103"/>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291873"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291872" y="2331720"/>
            <a:ext cx="2560320" cy="1509862"/>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290858" y="4796102"/>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993365"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5993364" y="2331721"/>
            <a:ext cx="2560320" cy="1508919"/>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93272" y="4796100"/>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79A29D4-B5ED-495B-A3A8-7D4E0244BCB8}" type="datetimeFigureOut">
              <a:rPr lang="en-US" smtClean="0"/>
              <a:t>5/11/2023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29AC999-3AF1-4AA3-B33B-2B47CFB57A8C}" type="slidenum">
              <a:rPr lang="en-US" smtClean="0"/>
              <a:t>‹#›</a:t>
            </a:fld>
            <a:endParaRPr lang="en-US" dirty="0"/>
          </a:p>
        </p:txBody>
      </p:sp>
    </p:spTree>
    <p:extLst>
      <p:ext uri="{BB962C8B-B14F-4D97-AF65-F5344CB8AC3E}">
        <p14:creationId xmlns:p14="http://schemas.microsoft.com/office/powerpoint/2010/main" val="3355038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9A29D4-B5ED-495B-A3A8-7D4E0244BCB8}" type="datetimeFigureOut">
              <a:rPr lang="en-US" smtClean="0"/>
              <a:t>5/11/2023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29AC999-3AF1-4AA3-B33B-2B47CFB57A8C}" type="slidenum">
              <a:rPr lang="en-US" smtClean="0"/>
              <a:t>‹#›</a:t>
            </a:fld>
            <a:endParaRPr lang="en-US" dirty="0"/>
          </a:p>
        </p:txBody>
      </p:sp>
    </p:spTree>
    <p:extLst>
      <p:ext uri="{BB962C8B-B14F-4D97-AF65-F5344CB8AC3E}">
        <p14:creationId xmlns:p14="http://schemas.microsoft.com/office/powerpoint/2010/main" val="1059740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9A29D4-B5ED-495B-A3A8-7D4E0244BCB8}" type="datetimeFigureOut">
              <a:rPr lang="en-US" smtClean="0"/>
              <a:t>5/11/2023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29AC999-3AF1-4AA3-B33B-2B47CFB57A8C}" type="slidenum">
              <a:rPr lang="en-US" smtClean="0"/>
              <a:t>‹#›</a:t>
            </a:fld>
            <a:endParaRPr lang="en-US" dirty="0"/>
          </a:p>
        </p:txBody>
      </p:sp>
    </p:spTree>
    <p:extLst>
      <p:ext uri="{BB962C8B-B14F-4D97-AF65-F5344CB8AC3E}">
        <p14:creationId xmlns:p14="http://schemas.microsoft.com/office/powerpoint/2010/main" val="3666607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79A29D4-B5ED-495B-A3A8-7D4E0244BCB8}" type="datetimeFigureOut">
              <a:rPr lang="en-US" smtClean="0"/>
              <a:t>5/11/2023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29AC999-3AF1-4AA3-B33B-2B47CFB57A8C}" type="slidenum">
              <a:rPr lang="en-US" smtClean="0"/>
              <a:t>‹#›</a:t>
            </a:fld>
            <a:endParaRPr lang="en-US" dirty="0"/>
          </a:p>
        </p:txBody>
      </p:sp>
    </p:spTree>
    <p:extLst>
      <p:ext uri="{BB962C8B-B14F-4D97-AF65-F5344CB8AC3E}">
        <p14:creationId xmlns:p14="http://schemas.microsoft.com/office/powerpoint/2010/main" val="2406713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79A29D4-B5ED-495B-A3A8-7D4E0244BCB8}" type="datetimeFigureOut">
              <a:rPr lang="en-US" smtClean="0"/>
              <a:t>5/11/2023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29AC999-3AF1-4AA3-B33B-2B47CFB57A8C}" type="slidenum">
              <a:rPr lang="en-US" smtClean="0"/>
              <a:t>‹#›</a:t>
            </a:fld>
            <a:endParaRPr lang="en-US" dirty="0"/>
          </a:p>
        </p:txBody>
      </p:sp>
    </p:spTree>
    <p:extLst>
      <p:ext uri="{BB962C8B-B14F-4D97-AF65-F5344CB8AC3E}">
        <p14:creationId xmlns:p14="http://schemas.microsoft.com/office/powerpoint/2010/main" val="955189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79A29D4-B5ED-495B-A3A8-7D4E0244BCB8}" type="datetimeFigureOut">
              <a:rPr lang="en-US" smtClean="0"/>
              <a:t>5/11/2023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29AC999-3AF1-4AA3-B33B-2B47CFB57A8C}" type="slidenum">
              <a:rPr lang="en-US" smtClean="0"/>
              <a:t>‹#›</a:t>
            </a:fld>
            <a:endParaRPr lang="en-US" dirty="0"/>
          </a:p>
        </p:txBody>
      </p:sp>
    </p:spTree>
    <p:extLst>
      <p:ext uri="{BB962C8B-B14F-4D97-AF65-F5344CB8AC3E}">
        <p14:creationId xmlns:p14="http://schemas.microsoft.com/office/powerpoint/2010/main" val="556040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9A29D4-B5ED-495B-A3A8-7D4E0244BCB8}" type="datetimeFigureOut">
              <a:rPr lang="en-US" smtClean="0"/>
              <a:t>5/11/2023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29AC999-3AF1-4AA3-B33B-2B47CFB57A8C}" type="slidenum">
              <a:rPr lang="en-US" smtClean="0"/>
              <a:t>‹#›</a:t>
            </a:fld>
            <a:endParaRPr lang="en-US" dirty="0"/>
          </a:p>
        </p:txBody>
      </p:sp>
    </p:spTree>
    <p:extLst>
      <p:ext uri="{BB962C8B-B14F-4D97-AF65-F5344CB8AC3E}">
        <p14:creationId xmlns:p14="http://schemas.microsoft.com/office/powerpoint/2010/main" val="2874544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79A29D4-B5ED-495B-A3A8-7D4E0244BCB8}" type="datetimeFigureOut">
              <a:rPr lang="en-US" smtClean="0"/>
              <a:t>5/11/2023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29AC999-3AF1-4AA3-B33B-2B47CFB57A8C}" type="slidenum">
              <a:rPr lang="en-US" smtClean="0"/>
              <a:t>‹#›</a:t>
            </a:fld>
            <a:endParaRPr lang="en-US" dirty="0"/>
          </a:p>
        </p:txBody>
      </p:sp>
    </p:spTree>
    <p:extLst>
      <p:ext uri="{BB962C8B-B14F-4D97-AF65-F5344CB8AC3E}">
        <p14:creationId xmlns:p14="http://schemas.microsoft.com/office/powerpoint/2010/main" val="992022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9A29D4-B5ED-495B-A3A8-7D4E0244BCB8}" type="datetimeFigureOut">
              <a:rPr lang="en-US" smtClean="0"/>
              <a:t>5/11/2023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29AC999-3AF1-4AA3-B33B-2B47CFB57A8C}" type="slidenum">
              <a:rPr lang="en-US" smtClean="0"/>
              <a:t>‹#›</a:t>
            </a:fld>
            <a:endParaRPr lang="en-US" dirty="0"/>
          </a:p>
        </p:txBody>
      </p:sp>
    </p:spTree>
    <p:extLst>
      <p:ext uri="{BB962C8B-B14F-4D97-AF65-F5344CB8AC3E}">
        <p14:creationId xmlns:p14="http://schemas.microsoft.com/office/powerpoint/2010/main" val="3374635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79A29D4-B5ED-495B-A3A8-7D4E0244BCB8}" type="datetimeFigureOut">
              <a:rPr lang="en-US" smtClean="0"/>
              <a:t>5/11/2023</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129AC999-3AF1-4AA3-B33B-2B47CFB57A8C}" type="slidenum">
              <a:rPr lang="en-US" smtClean="0"/>
              <a:t>‹#›</a:t>
            </a:fld>
            <a:endParaRPr lang="en-US" dirty="0"/>
          </a:p>
        </p:txBody>
      </p:sp>
    </p:spTree>
    <p:extLst>
      <p:ext uri="{BB962C8B-B14F-4D97-AF65-F5344CB8AC3E}">
        <p14:creationId xmlns:p14="http://schemas.microsoft.com/office/powerpoint/2010/main" val="3255598832"/>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Lst>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7.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33.jpeg"/><Relationship Id="rId5" Type="http://schemas.openxmlformats.org/officeDocument/2006/relationships/image" Target="../media/image32.jpg"/><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gif"/></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gif"/><Relationship Id="rId5" Type="http://schemas.openxmlformats.org/officeDocument/2006/relationships/image" Target="../media/image4.png"/><Relationship Id="rId4" Type="http://schemas.openxmlformats.org/officeDocument/2006/relationships/image" Target="../media/image5.gif"/></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34" name="Rectangle 33">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965032" y="0"/>
            <a:ext cx="9144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599781" y="3681413"/>
            <a:ext cx="3572669"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40"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93473" y="-8467"/>
            <a:ext cx="2255512"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09947"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Isosceles Triangle 43">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6616" y="3048000"/>
            <a:ext cx="2444750"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8241"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Isosceles Triangle 47">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6115" y="3589867"/>
            <a:ext cx="1362870"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Title 2"/>
          <p:cNvSpPr>
            <a:spLocks noGrp="1"/>
          </p:cNvSpPr>
          <p:nvPr>
            <p:ph type="title"/>
          </p:nvPr>
        </p:nvSpPr>
        <p:spPr>
          <a:xfrm>
            <a:off x="508000" y="609600"/>
            <a:ext cx="2882531" cy="5175624"/>
          </a:xfrm>
        </p:spPr>
        <p:txBody>
          <a:bodyPr vert="horz" lIns="91440" tIns="45720" rIns="91440" bIns="45720" rtlCol="0" anchor="ctr">
            <a:normAutofit/>
          </a:bodyPr>
          <a:lstStyle/>
          <a:p>
            <a:r>
              <a:rPr lang="en-US" kern="1200">
                <a:solidFill>
                  <a:schemeClr val="tx1">
                    <a:lumMod val="85000"/>
                    <a:lumOff val="15000"/>
                  </a:schemeClr>
                </a:solidFill>
                <a:latin typeface="+mj-lt"/>
                <a:ea typeface="+mj-ea"/>
                <a:cs typeface="+mj-cs"/>
              </a:rPr>
              <a:t>Problematic Waste:</a:t>
            </a:r>
            <a:br>
              <a:rPr lang="en-US" kern="1200">
                <a:solidFill>
                  <a:schemeClr val="tx1">
                    <a:lumMod val="85000"/>
                    <a:lumOff val="15000"/>
                  </a:schemeClr>
                </a:solidFill>
                <a:latin typeface="+mj-lt"/>
                <a:ea typeface="+mj-ea"/>
                <a:cs typeface="+mj-cs"/>
              </a:rPr>
            </a:br>
            <a:r>
              <a:rPr lang="en-US" kern="1200">
                <a:solidFill>
                  <a:schemeClr val="tx1">
                    <a:lumMod val="85000"/>
                    <a:lumOff val="15000"/>
                  </a:schemeClr>
                </a:solidFill>
                <a:latin typeface="+mj-lt"/>
                <a:ea typeface="+mj-ea"/>
                <a:cs typeface="+mj-cs"/>
              </a:rPr>
              <a:t>Flares &amp; Ammunition</a:t>
            </a:r>
          </a:p>
        </p:txBody>
      </p:sp>
      <p:sp>
        <p:nvSpPr>
          <p:cNvPr id="50" name="Freeform: Shape 49">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11615" y="-8467"/>
            <a:ext cx="5332385"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FF7F534E-9F74-98E3-8550-84D8C2BA8F09}"/>
              </a:ext>
            </a:extLst>
          </p:cNvPr>
          <p:cNvPicPr>
            <a:picLocks noChangeAspect="1"/>
          </p:cNvPicPr>
          <p:nvPr/>
        </p:nvPicPr>
        <p:blipFill>
          <a:blip r:embed="rId5"/>
          <a:stretch>
            <a:fillRect/>
          </a:stretch>
        </p:blipFill>
        <p:spPr>
          <a:xfrm>
            <a:off x="171903" y="5546833"/>
            <a:ext cx="2292295" cy="871804"/>
          </a:xfrm>
          <a:prstGeom prst="rect">
            <a:avLst/>
          </a:prstGeom>
        </p:spPr>
      </p:pic>
      <p:pic>
        <p:nvPicPr>
          <p:cNvPr id="5" name="Picture 4">
            <a:extLst>
              <a:ext uri="{FF2B5EF4-FFF2-40B4-BE49-F238E27FC236}">
                <a16:creationId xmlns:a16="http://schemas.microsoft.com/office/drawing/2014/main" id="{A7780A5B-C102-6065-CA5F-4F3144C4C2B0}"/>
              </a:ext>
            </a:extLst>
          </p:cNvPr>
          <p:cNvPicPr>
            <a:picLocks noChangeAspect="1"/>
          </p:cNvPicPr>
          <p:nvPr/>
        </p:nvPicPr>
        <p:blipFill>
          <a:blip r:embed="rId6"/>
          <a:stretch>
            <a:fillRect/>
          </a:stretch>
        </p:blipFill>
        <p:spPr>
          <a:xfrm>
            <a:off x="4392199" y="11715"/>
            <a:ext cx="4752992" cy="3718737"/>
          </a:xfrm>
          <a:prstGeom prst="ellipse">
            <a:avLst/>
          </a:prstGeom>
          <a:ln>
            <a:noFill/>
          </a:ln>
          <a:effectLst>
            <a:softEdge rad="112500"/>
          </a:effectLst>
        </p:spPr>
      </p:pic>
      <p:pic>
        <p:nvPicPr>
          <p:cNvPr id="7" name="Picture 6">
            <a:extLst>
              <a:ext uri="{FF2B5EF4-FFF2-40B4-BE49-F238E27FC236}">
                <a16:creationId xmlns:a16="http://schemas.microsoft.com/office/drawing/2014/main" id="{C6F5FE62-80CD-8AEE-A6E5-0621FB4C18EE}"/>
              </a:ext>
            </a:extLst>
          </p:cNvPr>
          <p:cNvPicPr>
            <a:picLocks noChangeAspect="1"/>
          </p:cNvPicPr>
          <p:nvPr/>
        </p:nvPicPr>
        <p:blipFill>
          <a:blip r:embed="rId7"/>
          <a:stretch>
            <a:fillRect/>
          </a:stretch>
        </p:blipFill>
        <p:spPr>
          <a:xfrm>
            <a:off x="4392199" y="3828916"/>
            <a:ext cx="4792381" cy="3064268"/>
          </a:xfrm>
          <a:prstGeom prst="ellipse">
            <a:avLst/>
          </a:prstGeom>
          <a:ln>
            <a:noFill/>
          </a:ln>
          <a:effectLst>
            <a:softEdge rad="112500"/>
          </a:effectLst>
        </p:spPr>
      </p:pic>
      <p:pic>
        <p:nvPicPr>
          <p:cNvPr id="4" name="Zeds Dead x GRiZ - Ecstasy Of Soul (320 kbps)">
            <a:hlinkClick r:id="" action="ppaction://media"/>
            <a:extLst>
              <a:ext uri="{FF2B5EF4-FFF2-40B4-BE49-F238E27FC236}">
                <a16:creationId xmlns:a16="http://schemas.microsoft.com/office/drawing/2014/main" id="{F9881C3D-C103-8FF8-F600-FB386930936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999608" y="5905265"/>
            <a:ext cx="609600" cy="609600"/>
          </a:xfrm>
          <a:prstGeom prst="rect">
            <a:avLst/>
          </a:prstGeom>
        </p:spPr>
      </p:pic>
    </p:spTree>
    <p:extLst>
      <p:ext uri="{BB962C8B-B14F-4D97-AF65-F5344CB8AC3E}">
        <p14:creationId xmlns:p14="http://schemas.microsoft.com/office/powerpoint/2010/main" val="34735069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3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5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6FBEA-0BC9-51D3-461B-39AA491EE76B}"/>
              </a:ext>
            </a:extLst>
          </p:cNvPr>
          <p:cNvSpPr>
            <a:spLocks noGrp="1"/>
          </p:cNvSpPr>
          <p:nvPr>
            <p:ph type="title"/>
          </p:nvPr>
        </p:nvSpPr>
        <p:spPr>
          <a:xfrm>
            <a:off x="635251" y="152400"/>
            <a:ext cx="6347713" cy="1320800"/>
          </a:xfrm>
        </p:spPr>
        <p:txBody>
          <a:bodyPr/>
          <a:lstStyle/>
          <a:p>
            <a:pPr algn="ctr"/>
            <a:r>
              <a:rPr lang="en-US"/>
              <a:t>Munitions Incinerators </a:t>
            </a:r>
            <a:endParaRPr lang="en-US" dirty="0"/>
          </a:p>
        </p:txBody>
      </p:sp>
      <p:sp>
        <p:nvSpPr>
          <p:cNvPr id="3" name="Content Placeholder 2">
            <a:extLst>
              <a:ext uri="{FF2B5EF4-FFF2-40B4-BE49-F238E27FC236}">
                <a16:creationId xmlns:a16="http://schemas.microsoft.com/office/drawing/2014/main" id="{B8DA85FA-761D-6143-09BD-7D786424B752}"/>
              </a:ext>
            </a:extLst>
          </p:cNvPr>
          <p:cNvSpPr>
            <a:spLocks noGrp="1"/>
          </p:cNvSpPr>
          <p:nvPr>
            <p:ph idx="1"/>
          </p:nvPr>
        </p:nvSpPr>
        <p:spPr>
          <a:xfrm>
            <a:off x="838200" y="2895600"/>
            <a:ext cx="6347714" cy="4110963"/>
          </a:xfrm>
        </p:spPr>
        <p:txBody>
          <a:bodyPr/>
          <a:lstStyle/>
          <a:p>
            <a:pPr marL="0" indent="0" algn="ctr">
              <a:buNone/>
            </a:pPr>
            <a:r>
              <a:rPr lang="en-US">
                <a:highlight>
                  <a:srgbClr val="FFFF00"/>
                </a:highlight>
              </a:rPr>
              <a:t>General Dynamics Ordinance and Tactical Systems</a:t>
            </a:r>
          </a:p>
          <a:p>
            <a:pPr marL="0" indent="0" algn="ctr">
              <a:buNone/>
            </a:pPr>
            <a:r>
              <a:rPr lang="en-US"/>
              <a:t>Pyrotechnics - Recovery and reuse of magnesium and </a:t>
            </a:r>
          </a:p>
          <a:p>
            <a:pPr marL="0" indent="0" algn="ctr">
              <a:buNone/>
            </a:pPr>
            <a:r>
              <a:rPr lang="en-US"/>
              <a:t>resale of recovered metals and packaging materials</a:t>
            </a:r>
          </a:p>
          <a:p>
            <a:pPr marL="0" indent="0" algn="ctr">
              <a:buNone/>
            </a:pPr>
            <a:endParaRPr lang="en-US"/>
          </a:p>
          <a:p>
            <a:pPr marL="0" indent="0" algn="ctr">
              <a:buNone/>
            </a:pPr>
            <a:r>
              <a:rPr lang="en-US"/>
              <a:t>Main Office &amp; Disposal Facility</a:t>
            </a:r>
          </a:p>
          <a:p>
            <a:pPr algn="ctr"/>
            <a:r>
              <a:rPr lang="en-US"/>
              <a:t>4174 County Rd 180 - Carthage, MO 64836</a:t>
            </a:r>
          </a:p>
          <a:p>
            <a:pPr algn="ctr"/>
            <a:r>
              <a:rPr lang="en-US"/>
              <a:t>ph. (417) 624-0212 - fax (417) 782-6366</a:t>
            </a:r>
          </a:p>
          <a:p>
            <a:endParaRPr lang="en-US" dirty="0"/>
          </a:p>
        </p:txBody>
      </p:sp>
      <p:pic>
        <p:nvPicPr>
          <p:cNvPr id="4" name="Picture 3">
            <a:extLst>
              <a:ext uri="{FF2B5EF4-FFF2-40B4-BE49-F238E27FC236}">
                <a16:creationId xmlns:a16="http://schemas.microsoft.com/office/drawing/2014/main" id="{8B919480-D64C-3006-1034-514162A0A6F8}"/>
              </a:ext>
            </a:extLst>
          </p:cNvPr>
          <p:cNvPicPr>
            <a:picLocks noChangeAspect="1"/>
          </p:cNvPicPr>
          <p:nvPr/>
        </p:nvPicPr>
        <p:blipFill>
          <a:blip r:embed="rId3"/>
          <a:stretch>
            <a:fillRect/>
          </a:stretch>
        </p:blipFill>
        <p:spPr>
          <a:xfrm>
            <a:off x="2193478" y="990600"/>
            <a:ext cx="2857500" cy="1524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87364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6FBEA-0BC9-51D3-461B-39AA491EE76B}"/>
              </a:ext>
            </a:extLst>
          </p:cNvPr>
          <p:cNvSpPr>
            <a:spLocks noGrp="1"/>
          </p:cNvSpPr>
          <p:nvPr>
            <p:ph type="title"/>
          </p:nvPr>
        </p:nvSpPr>
        <p:spPr>
          <a:xfrm>
            <a:off x="507559" y="609600"/>
            <a:ext cx="2796807" cy="1320800"/>
          </a:xfrm>
        </p:spPr>
        <p:txBody>
          <a:bodyPr anchor="ctr">
            <a:normAutofit/>
          </a:bodyPr>
          <a:lstStyle/>
          <a:p>
            <a:r>
              <a:rPr lang="en-US" dirty="0"/>
              <a:t>Munitions Incinerators </a:t>
            </a:r>
          </a:p>
        </p:txBody>
      </p:sp>
      <p:sp>
        <p:nvSpPr>
          <p:cNvPr id="3" name="Content Placeholder 2">
            <a:extLst>
              <a:ext uri="{FF2B5EF4-FFF2-40B4-BE49-F238E27FC236}">
                <a16:creationId xmlns:a16="http://schemas.microsoft.com/office/drawing/2014/main" id="{B8DA85FA-761D-6143-09BD-7D786424B752}"/>
              </a:ext>
            </a:extLst>
          </p:cNvPr>
          <p:cNvSpPr>
            <a:spLocks noGrp="1"/>
          </p:cNvSpPr>
          <p:nvPr>
            <p:ph idx="1"/>
          </p:nvPr>
        </p:nvSpPr>
        <p:spPr>
          <a:xfrm>
            <a:off x="513875" y="2160589"/>
            <a:ext cx="2790687" cy="3560733"/>
          </a:xfrm>
        </p:spPr>
        <p:txBody>
          <a:bodyPr>
            <a:normAutofit/>
          </a:bodyPr>
          <a:lstStyle/>
          <a:p>
            <a:pPr marL="0" indent="0">
              <a:buNone/>
            </a:pPr>
            <a:r>
              <a:rPr lang="en-US" dirty="0"/>
              <a:t>Clean Harbors</a:t>
            </a:r>
          </a:p>
          <a:p>
            <a:r>
              <a:rPr lang="en-US" dirty="0"/>
              <a:t>7001 Kilo Avenue Bartow, FL 33830</a:t>
            </a:r>
          </a:p>
          <a:p>
            <a:pPr marL="0" indent="0">
              <a:buNone/>
            </a:pPr>
            <a:r>
              <a:rPr lang="en-US" dirty="0"/>
              <a:t>Phone Number: </a:t>
            </a:r>
          </a:p>
          <a:p>
            <a:r>
              <a:rPr lang="en-US" dirty="0"/>
              <a:t>863-533-6111</a:t>
            </a:r>
          </a:p>
          <a:p>
            <a:endParaRPr lang="en-US" dirty="0"/>
          </a:p>
        </p:txBody>
      </p:sp>
      <p:pic>
        <p:nvPicPr>
          <p:cNvPr id="4" name="Picture 3">
            <a:extLst>
              <a:ext uri="{FF2B5EF4-FFF2-40B4-BE49-F238E27FC236}">
                <a16:creationId xmlns:a16="http://schemas.microsoft.com/office/drawing/2014/main" id="{397F6773-8384-40C1-B114-8EE37686C861}"/>
              </a:ext>
            </a:extLst>
          </p:cNvPr>
          <p:cNvPicPr>
            <a:picLocks noChangeAspect="1"/>
          </p:cNvPicPr>
          <p:nvPr/>
        </p:nvPicPr>
        <p:blipFill>
          <a:blip r:embed="rId3"/>
          <a:stretch>
            <a:fillRect/>
          </a:stretch>
        </p:blipFill>
        <p:spPr>
          <a:xfrm>
            <a:off x="3490526" y="2641665"/>
            <a:ext cx="3452060" cy="1070138"/>
          </a:xfrm>
          <a:prstGeom prst="rect">
            <a:avLst/>
          </a:prstGeom>
        </p:spPr>
      </p:pic>
    </p:spTree>
    <p:extLst>
      <p:ext uri="{BB962C8B-B14F-4D97-AF65-F5344CB8AC3E}">
        <p14:creationId xmlns:p14="http://schemas.microsoft.com/office/powerpoint/2010/main" val="3334014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BC470-E746-D6DA-B33F-A2EC14798768}"/>
              </a:ext>
            </a:extLst>
          </p:cNvPr>
          <p:cNvSpPr>
            <a:spLocks noGrp="1"/>
          </p:cNvSpPr>
          <p:nvPr>
            <p:ph type="title"/>
          </p:nvPr>
        </p:nvSpPr>
        <p:spPr/>
        <p:txBody>
          <a:bodyPr/>
          <a:lstStyle/>
          <a:p>
            <a:r>
              <a:rPr lang="en-US" dirty="0"/>
              <a:t>Improper disposal</a:t>
            </a:r>
          </a:p>
        </p:txBody>
      </p:sp>
      <p:sp>
        <p:nvSpPr>
          <p:cNvPr id="3" name="Content Placeholder 2">
            <a:extLst>
              <a:ext uri="{FF2B5EF4-FFF2-40B4-BE49-F238E27FC236}">
                <a16:creationId xmlns:a16="http://schemas.microsoft.com/office/drawing/2014/main" id="{A24CE60F-7B29-DF4D-E1E3-0DE800FDB79D}"/>
              </a:ext>
            </a:extLst>
          </p:cNvPr>
          <p:cNvSpPr>
            <a:spLocks noGrp="1"/>
          </p:cNvSpPr>
          <p:nvPr>
            <p:ph idx="1"/>
          </p:nvPr>
        </p:nvSpPr>
        <p:spPr/>
        <p:txBody>
          <a:bodyPr/>
          <a:lstStyle/>
          <a:p>
            <a:r>
              <a:rPr lang="en-US" dirty="0"/>
              <a:t>Throwing flares into the trash</a:t>
            </a:r>
          </a:p>
          <a:p>
            <a:r>
              <a:rPr lang="en-US" dirty="0"/>
              <a:t>Tossing flares into the ocean or any body of water</a:t>
            </a:r>
          </a:p>
          <a:p>
            <a:r>
              <a:rPr lang="en-US" dirty="0"/>
              <a:t>Soaking flares in water</a:t>
            </a:r>
          </a:p>
          <a:p>
            <a:pPr marL="0" indent="0">
              <a:buNone/>
            </a:pPr>
            <a:r>
              <a:rPr lang="en-US" dirty="0"/>
              <a:t>*Certain flares can have a reaction if soaked in water</a:t>
            </a:r>
          </a:p>
        </p:txBody>
      </p:sp>
      <p:pic>
        <p:nvPicPr>
          <p:cNvPr id="4" name="Picture 3">
            <a:extLst>
              <a:ext uri="{FF2B5EF4-FFF2-40B4-BE49-F238E27FC236}">
                <a16:creationId xmlns:a16="http://schemas.microsoft.com/office/drawing/2014/main" id="{4BB2A402-0640-47F7-3FE8-AFFE10E20EE3}"/>
              </a:ext>
            </a:extLst>
          </p:cNvPr>
          <p:cNvPicPr>
            <a:picLocks noChangeAspect="1"/>
          </p:cNvPicPr>
          <p:nvPr/>
        </p:nvPicPr>
        <p:blipFill>
          <a:blip r:embed="rId3"/>
          <a:stretch>
            <a:fillRect/>
          </a:stretch>
        </p:blipFill>
        <p:spPr>
          <a:xfrm>
            <a:off x="2186687" y="4267200"/>
            <a:ext cx="3657600" cy="2590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86696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76863-C2A8-EAF9-A03F-729EE2B2A5B5}"/>
              </a:ext>
            </a:extLst>
          </p:cNvPr>
          <p:cNvSpPr>
            <a:spLocks noGrp="1"/>
          </p:cNvSpPr>
          <p:nvPr>
            <p:ph type="title"/>
          </p:nvPr>
        </p:nvSpPr>
        <p:spPr/>
        <p:txBody>
          <a:bodyPr/>
          <a:lstStyle/>
          <a:p>
            <a:r>
              <a:rPr lang="en-US" dirty="0"/>
              <a:t>Proper storage of flares</a:t>
            </a:r>
          </a:p>
        </p:txBody>
      </p:sp>
      <p:sp>
        <p:nvSpPr>
          <p:cNvPr id="3" name="Content Placeholder 2">
            <a:extLst>
              <a:ext uri="{FF2B5EF4-FFF2-40B4-BE49-F238E27FC236}">
                <a16:creationId xmlns:a16="http://schemas.microsoft.com/office/drawing/2014/main" id="{6CB5DCB0-5343-BB07-E43D-DD9107F0C22F}"/>
              </a:ext>
            </a:extLst>
          </p:cNvPr>
          <p:cNvSpPr>
            <a:spLocks noGrp="1"/>
          </p:cNvSpPr>
          <p:nvPr>
            <p:ph idx="1"/>
          </p:nvPr>
        </p:nvSpPr>
        <p:spPr>
          <a:xfrm>
            <a:off x="457200" y="1488613"/>
            <a:ext cx="6347714" cy="3880773"/>
          </a:xfrm>
        </p:spPr>
        <p:txBody>
          <a:bodyPr/>
          <a:lstStyle/>
          <a:p>
            <a:r>
              <a:rPr lang="en-US" dirty="0"/>
              <a:t>While flares are classified as flammable, they are generally safe and stable if stored correctly. There is no threat of mass explosion, nor is there any threat of an individual flare exploding. </a:t>
            </a:r>
          </a:p>
          <a:p>
            <a:r>
              <a:rPr lang="en-US" dirty="0"/>
              <a:t>They should be stored in a cool, dry place away from excessive heat (above 167 degrees F), and away from sparks or flames. The normal recommended storage temperatures are 40 degrees to 90 degrees F. Do not expose flares to water for periods of longer than 10 minutes</a:t>
            </a:r>
          </a:p>
        </p:txBody>
      </p:sp>
      <p:pic>
        <p:nvPicPr>
          <p:cNvPr id="4" name="Picture 3">
            <a:extLst>
              <a:ext uri="{FF2B5EF4-FFF2-40B4-BE49-F238E27FC236}">
                <a16:creationId xmlns:a16="http://schemas.microsoft.com/office/drawing/2014/main" id="{6CF782EB-7E1E-401E-3B2D-DF49B1F62B34}"/>
              </a:ext>
            </a:extLst>
          </p:cNvPr>
          <p:cNvPicPr>
            <a:picLocks noChangeAspect="1"/>
          </p:cNvPicPr>
          <p:nvPr/>
        </p:nvPicPr>
        <p:blipFill>
          <a:blip r:embed="rId2"/>
          <a:stretch>
            <a:fillRect/>
          </a:stretch>
        </p:blipFill>
        <p:spPr>
          <a:xfrm>
            <a:off x="457200" y="4876800"/>
            <a:ext cx="2789976" cy="1981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C6D9C4E5-D96E-7A52-0AC1-04746EDE18B2}"/>
              </a:ext>
            </a:extLst>
          </p:cNvPr>
          <p:cNvPicPr>
            <a:picLocks noChangeAspect="1"/>
          </p:cNvPicPr>
          <p:nvPr/>
        </p:nvPicPr>
        <p:blipFill>
          <a:blip r:embed="rId3"/>
          <a:stretch>
            <a:fillRect/>
          </a:stretch>
        </p:blipFill>
        <p:spPr>
          <a:xfrm>
            <a:off x="3430357" y="4574714"/>
            <a:ext cx="2283286" cy="22832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51A061D7-08BB-F6AD-42C5-989E2A2FCFE7}"/>
              </a:ext>
            </a:extLst>
          </p:cNvPr>
          <p:cNvPicPr>
            <a:picLocks noChangeAspect="1"/>
          </p:cNvPicPr>
          <p:nvPr/>
        </p:nvPicPr>
        <p:blipFill>
          <a:blip r:embed="rId4"/>
          <a:stretch>
            <a:fillRect/>
          </a:stretch>
        </p:blipFill>
        <p:spPr>
          <a:xfrm>
            <a:off x="5713643" y="4762500"/>
            <a:ext cx="1753957" cy="2095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98665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391EB-FA69-B611-034F-F16FD173C653}"/>
              </a:ext>
            </a:extLst>
          </p:cNvPr>
          <p:cNvSpPr>
            <a:spLocks noGrp="1"/>
          </p:cNvSpPr>
          <p:nvPr>
            <p:ph type="title"/>
          </p:nvPr>
        </p:nvSpPr>
        <p:spPr>
          <a:xfrm>
            <a:off x="507559" y="609600"/>
            <a:ext cx="2796807" cy="1320800"/>
          </a:xfrm>
        </p:spPr>
        <p:txBody>
          <a:bodyPr anchor="ctr">
            <a:normAutofit/>
          </a:bodyPr>
          <a:lstStyle/>
          <a:p>
            <a:pPr>
              <a:lnSpc>
                <a:spcPct val="90000"/>
              </a:lnSpc>
            </a:pPr>
            <a:r>
              <a:rPr lang="en-US" sz="2800"/>
              <a:t>Alternatives to pyrotechnic flares</a:t>
            </a:r>
          </a:p>
        </p:txBody>
      </p:sp>
      <p:sp>
        <p:nvSpPr>
          <p:cNvPr id="3" name="Content Placeholder 2">
            <a:extLst>
              <a:ext uri="{FF2B5EF4-FFF2-40B4-BE49-F238E27FC236}">
                <a16:creationId xmlns:a16="http://schemas.microsoft.com/office/drawing/2014/main" id="{5489DCDA-86FC-045C-DF63-41564BC0591A}"/>
              </a:ext>
            </a:extLst>
          </p:cNvPr>
          <p:cNvSpPr>
            <a:spLocks noGrp="1"/>
          </p:cNvSpPr>
          <p:nvPr>
            <p:ph idx="1"/>
          </p:nvPr>
        </p:nvSpPr>
        <p:spPr>
          <a:xfrm>
            <a:off x="513875" y="2160589"/>
            <a:ext cx="2790687" cy="3560733"/>
          </a:xfrm>
        </p:spPr>
        <p:txBody>
          <a:bodyPr>
            <a:normAutofit lnSpcReduction="10000"/>
          </a:bodyPr>
          <a:lstStyle/>
          <a:p>
            <a:pPr>
              <a:lnSpc>
                <a:spcPct val="90000"/>
              </a:lnSpc>
            </a:pPr>
            <a:r>
              <a:rPr lang="en-US" sz="1500" dirty="0"/>
              <a:t>Electronic Flares (E-Flares)  </a:t>
            </a:r>
          </a:p>
          <a:p>
            <a:pPr marL="0" indent="0">
              <a:lnSpc>
                <a:spcPct val="90000"/>
              </a:lnSpc>
              <a:buNone/>
            </a:pPr>
            <a:r>
              <a:rPr lang="en-US" sz="1500" dirty="0"/>
              <a:t>Pros</a:t>
            </a:r>
          </a:p>
          <a:p>
            <a:pPr>
              <a:lnSpc>
                <a:spcPct val="90000"/>
              </a:lnSpc>
            </a:pPr>
            <a:r>
              <a:rPr lang="en-US" sz="1500" dirty="0"/>
              <a:t>Reusable and operate with batteries</a:t>
            </a:r>
          </a:p>
          <a:p>
            <a:pPr>
              <a:lnSpc>
                <a:spcPct val="90000"/>
              </a:lnSpc>
            </a:pPr>
            <a:r>
              <a:rPr lang="en-US" sz="1500" dirty="0"/>
              <a:t>Last longer than pyrotechnic flares</a:t>
            </a:r>
          </a:p>
          <a:p>
            <a:pPr>
              <a:lnSpc>
                <a:spcPct val="90000"/>
              </a:lnSpc>
            </a:pPr>
            <a:r>
              <a:rPr lang="en-US" sz="1500" dirty="0"/>
              <a:t>No risk of getting injured while using one</a:t>
            </a:r>
          </a:p>
          <a:p>
            <a:pPr>
              <a:lnSpc>
                <a:spcPct val="90000"/>
              </a:lnSpc>
            </a:pPr>
            <a:r>
              <a:rPr lang="en-US" sz="1500" dirty="0"/>
              <a:t>Float in water</a:t>
            </a:r>
          </a:p>
          <a:p>
            <a:pPr>
              <a:lnSpc>
                <a:spcPct val="90000"/>
              </a:lnSpc>
            </a:pPr>
            <a:endParaRPr lang="en-US" sz="1500" dirty="0"/>
          </a:p>
          <a:p>
            <a:pPr marL="0" indent="0">
              <a:lnSpc>
                <a:spcPct val="90000"/>
              </a:lnSpc>
              <a:buNone/>
            </a:pPr>
            <a:r>
              <a:rPr lang="en-US" sz="1500" dirty="0"/>
              <a:t>Cons</a:t>
            </a:r>
          </a:p>
          <a:p>
            <a:pPr>
              <a:lnSpc>
                <a:spcPct val="90000"/>
              </a:lnSpc>
            </a:pPr>
            <a:r>
              <a:rPr lang="en-US" sz="1500" dirty="0"/>
              <a:t>Only can be used at night</a:t>
            </a:r>
          </a:p>
        </p:txBody>
      </p:sp>
      <p:pic>
        <p:nvPicPr>
          <p:cNvPr id="4" name="Picture 3">
            <a:extLst>
              <a:ext uri="{FF2B5EF4-FFF2-40B4-BE49-F238E27FC236}">
                <a16:creationId xmlns:a16="http://schemas.microsoft.com/office/drawing/2014/main" id="{68F58007-2563-B2BA-BB98-2C76C0ED5A47}"/>
              </a:ext>
            </a:extLst>
          </p:cNvPr>
          <p:cNvPicPr>
            <a:picLocks noChangeAspect="1"/>
          </p:cNvPicPr>
          <p:nvPr/>
        </p:nvPicPr>
        <p:blipFill>
          <a:blip r:embed="rId2"/>
          <a:stretch>
            <a:fillRect/>
          </a:stretch>
        </p:blipFill>
        <p:spPr>
          <a:xfrm>
            <a:off x="3490526" y="1450704"/>
            <a:ext cx="3452060" cy="3452060"/>
          </a:xfrm>
          <a:prstGeom prst="rect">
            <a:avLst/>
          </a:prstGeom>
          <a:solidFill>
            <a:srgbClr val="FFFFFF">
              <a:shade val="85000"/>
            </a:srgbClr>
          </a:solidFill>
        </p:spPr>
      </p:pic>
    </p:spTree>
    <p:extLst>
      <p:ext uri="{BB962C8B-B14F-4D97-AF65-F5344CB8AC3E}">
        <p14:creationId xmlns:p14="http://schemas.microsoft.com/office/powerpoint/2010/main" val="34318492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A45F4-9191-BA4F-D506-DAF08545D0B2}"/>
              </a:ext>
            </a:extLst>
          </p:cNvPr>
          <p:cNvSpPr>
            <a:spLocks noGrp="1"/>
          </p:cNvSpPr>
          <p:nvPr>
            <p:ph type="title"/>
          </p:nvPr>
        </p:nvSpPr>
        <p:spPr>
          <a:xfrm>
            <a:off x="2895600" y="457200"/>
            <a:ext cx="2197889" cy="1320800"/>
          </a:xfrm>
        </p:spPr>
        <p:txBody>
          <a:bodyPr anchor="ctr">
            <a:normAutofit/>
          </a:bodyPr>
          <a:lstStyle/>
          <a:p>
            <a:r>
              <a:rPr lang="en-US" dirty="0"/>
              <a:t>E-Flares</a:t>
            </a:r>
          </a:p>
        </p:txBody>
      </p:sp>
      <p:pic>
        <p:nvPicPr>
          <p:cNvPr id="5" name="Picture 4">
            <a:extLst>
              <a:ext uri="{FF2B5EF4-FFF2-40B4-BE49-F238E27FC236}">
                <a16:creationId xmlns:a16="http://schemas.microsoft.com/office/drawing/2014/main" id="{436603DC-0DD5-127B-805D-A23C7D87AE17}"/>
              </a:ext>
            </a:extLst>
          </p:cNvPr>
          <p:cNvPicPr>
            <a:picLocks noChangeAspect="1"/>
          </p:cNvPicPr>
          <p:nvPr/>
        </p:nvPicPr>
        <p:blipFill>
          <a:blip r:embed="rId2"/>
          <a:stretch>
            <a:fillRect/>
          </a:stretch>
        </p:blipFill>
        <p:spPr>
          <a:xfrm>
            <a:off x="228600" y="3479968"/>
            <a:ext cx="2971800" cy="23874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41D1E269-114F-CFA0-C938-325BEFFAED36}"/>
              </a:ext>
            </a:extLst>
          </p:cNvPr>
          <p:cNvPicPr>
            <a:picLocks noChangeAspect="1"/>
          </p:cNvPicPr>
          <p:nvPr/>
        </p:nvPicPr>
        <p:blipFill>
          <a:blip r:embed="rId3"/>
          <a:stretch>
            <a:fillRect/>
          </a:stretch>
        </p:blipFill>
        <p:spPr>
          <a:xfrm>
            <a:off x="228600" y="685800"/>
            <a:ext cx="1947211" cy="19472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Content Placeholder 3">
            <a:extLst>
              <a:ext uri="{FF2B5EF4-FFF2-40B4-BE49-F238E27FC236}">
                <a16:creationId xmlns:a16="http://schemas.microsoft.com/office/drawing/2014/main" id="{0C83EC54-B3E0-3B3F-20B3-F09762F304DC}"/>
              </a:ext>
            </a:extLst>
          </p:cNvPr>
          <p:cNvPicPr>
            <a:picLocks noChangeAspect="1"/>
          </p:cNvPicPr>
          <p:nvPr/>
        </p:nvPicPr>
        <p:blipFill>
          <a:blip r:embed="rId4"/>
          <a:stretch>
            <a:fillRect/>
          </a:stretch>
        </p:blipFill>
        <p:spPr>
          <a:xfrm>
            <a:off x="4936006" y="3581400"/>
            <a:ext cx="2743200" cy="24636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E06FA5D1-FD6A-0E6A-7D22-A53E8AF966D3}"/>
              </a:ext>
            </a:extLst>
          </p:cNvPr>
          <p:cNvPicPr>
            <a:picLocks noChangeAspect="1"/>
          </p:cNvPicPr>
          <p:nvPr/>
        </p:nvPicPr>
        <p:blipFill>
          <a:blip r:embed="rId5"/>
          <a:stretch>
            <a:fillRect/>
          </a:stretch>
        </p:blipFill>
        <p:spPr>
          <a:xfrm>
            <a:off x="5410200" y="651453"/>
            <a:ext cx="1947212" cy="19472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11758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01360-CD76-6CDB-E893-FD388F61953B}"/>
              </a:ext>
            </a:extLst>
          </p:cNvPr>
          <p:cNvSpPr>
            <a:spLocks noGrp="1"/>
          </p:cNvSpPr>
          <p:nvPr>
            <p:ph type="title"/>
          </p:nvPr>
        </p:nvSpPr>
        <p:spPr>
          <a:xfrm>
            <a:off x="508000" y="609600"/>
            <a:ext cx="6447501" cy="1320800"/>
          </a:xfrm>
        </p:spPr>
        <p:txBody>
          <a:bodyPr anchor="t">
            <a:normAutofit/>
          </a:bodyPr>
          <a:lstStyle/>
          <a:p>
            <a:r>
              <a:rPr lang="en-US" dirty="0"/>
              <a:t>What does Pasco County HHW do with flares?</a:t>
            </a:r>
          </a:p>
        </p:txBody>
      </p:sp>
      <p:sp>
        <p:nvSpPr>
          <p:cNvPr id="9" name="Content Placeholder 8">
            <a:extLst>
              <a:ext uri="{FF2B5EF4-FFF2-40B4-BE49-F238E27FC236}">
                <a16:creationId xmlns:a16="http://schemas.microsoft.com/office/drawing/2014/main" id="{97953BAB-6D06-0492-7086-B8F63368B805}"/>
              </a:ext>
            </a:extLst>
          </p:cNvPr>
          <p:cNvSpPr>
            <a:spLocks noGrp="1"/>
          </p:cNvSpPr>
          <p:nvPr>
            <p:ph idx="1"/>
          </p:nvPr>
        </p:nvSpPr>
        <p:spPr>
          <a:xfrm>
            <a:off x="3047370" y="2160589"/>
            <a:ext cx="3905879" cy="3880773"/>
          </a:xfrm>
        </p:spPr>
        <p:txBody>
          <a:bodyPr>
            <a:normAutofit/>
          </a:bodyPr>
          <a:lstStyle/>
          <a:p>
            <a:endParaRPr lang="en-US" dirty="0"/>
          </a:p>
        </p:txBody>
      </p:sp>
      <p:pic>
        <p:nvPicPr>
          <p:cNvPr id="5" name="Content Placeholder 4" descr="Icon&#10;&#10;Description automatically generated">
            <a:extLst>
              <a:ext uri="{FF2B5EF4-FFF2-40B4-BE49-F238E27FC236}">
                <a16:creationId xmlns:a16="http://schemas.microsoft.com/office/drawing/2014/main" id="{D0795DD8-9200-D3B5-0ED2-B5737FA0E6D3}"/>
              </a:ext>
            </a:extLst>
          </p:cNvPr>
          <p:cNvPicPr>
            <a:picLocks noChangeAspect="1"/>
          </p:cNvPicPr>
          <p:nvPr/>
        </p:nvPicPr>
        <p:blipFill rotWithShape="1">
          <a:blip r:embed="rId2"/>
          <a:srcRect l="18385" r="20867" b="1"/>
          <a:stretch/>
        </p:blipFill>
        <p:spPr>
          <a:xfrm>
            <a:off x="2895600" y="2103971"/>
            <a:ext cx="2358448" cy="3882362"/>
          </a:xfrm>
          <a:prstGeom prst="rect">
            <a:avLst/>
          </a:prstGeom>
        </p:spPr>
      </p:pic>
    </p:spTree>
    <p:extLst>
      <p:ext uri="{BB962C8B-B14F-4D97-AF65-F5344CB8AC3E}">
        <p14:creationId xmlns:p14="http://schemas.microsoft.com/office/powerpoint/2010/main" val="3378926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Isosceles Triangle 8">
            <a:extLst>
              <a:ext uri="{FF2B5EF4-FFF2-40B4-BE49-F238E27FC236}">
                <a16:creationId xmlns:a16="http://schemas.microsoft.com/office/drawing/2014/main" id="{82FCA8AA-470A-46EF-AC08-74C610468F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357491"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 name="Content Placeholder 6">
            <a:extLst>
              <a:ext uri="{FF2B5EF4-FFF2-40B4-BE49-F238E27FC236}">
                <a16:creationId xmlns:a16="http://schemas.microsoft.com/office/drawing/2014/main" id="{C5B6BEDD-9E87-055C-6554-6A4C85510CB7}"/>
              </a:ext>
            </a:extLst>
          </p:cNvPr>
          <p:cNvSpPr>
            <a:spLocks noGrp="1"/>
          </p:cNvSpPr>
          <p:nvPr>
            <p:ph sz="quarter" idx="13"/>
          </p:nvPr>
        </p:nvSpPr>
        <p:spPr>
          <a:xfrm>
            <a:off x="-21265" y="457200"/>
            <a:ext cx="7099004" cy="3880773"/>
          </a:xfrm>
        </p:spPr>
        <p:txBody>
          <a:bodyPr>
            <a:normAutofit/>
          </a:bodyPr>
          <a:lstStyle/>
          <a:p>
            <a:r>
              <a:rPr lang="en-US" dirty="0"/>
              <a:t>Flares are buried in the ash of the lined ash cell</a:t>
            </a:r>
          </a:p>
          <a:p>
            <a:r>
              <a:rPr lang="en-US" dirty="0"/>
              <a:t>PPE is worn (eye protection, gloves and safety vest)</a:t>
            </a:r>
          </a:p>
          <a:p>
            <a:r>
              <a:rPr lang="en-US" dirty="0"/>
              <a:t>Excavator operator digs a hole in the ash, flares are put into the hole and then ash is put back on top burying the flares</a:t>
            </a:r>
          </a:p>
          <a:p>
            <a:r>
              <a:rPr lang="en-US" dirty="0"/>
              <a:t>The ash is caustic so it erodes the flares</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8942" r="4660" b="4"/>
          <a:stretch/>
        </p:blipFill>
        <p:spPr>
          <a:xfrm>
            <a:off x="4127206" y="3880771"/>
            <a:ext cx="5016794" cy="29772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B9643CC3-CB19-6820-75EE-AEAA6C2E8B05}"/>
              </a:ext>
            </a:extLst>
          </p:cNvPr>
          <p:cNvPicPr>
            <a:picLocks noChangeAspect="1"/>
          </p:cNvPicPr>
          <p:nvPr/>
        </p:nvPicPr>
        <p:blipFill rotWithShape="1">
          <a:blip r:embed="rId4"/>
          <a:srcRect r="-6" b="1748"/>
          <a:stretch/>
        </p:blipFill>
        <p:spPr>
          <a:xfrm>
            <a:off x="1" y="3880772"/>
            <a:ext cx="4114799" cy="29772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79101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9A4EA-BBF5-057F-BE3D-4118D95E5EEB}"/>
              </a:ext>
            </a:extLst>
          </p:cNvPr>
          <p:cNvSpPr>
            <a:spLocks noGrp="1"/>
          </p:cNvSpPr>
          <p:nvPr>
            <p:ph type="title"/>
          </p:nvPr>
        </p:nvSpPr>
        <p:spPr/>
        <p:txBody>
          <a:bodyPr/>
          <a:lstStyle/>
          <a:p>
            <a:r>
              <a:rPr lang="en-US" dirty="0"/>
              <a:t>How can we guide people with flare disposal?</a:t>
            </a:r>
          </a:p>
        </p:txBody>
      </p:sp>
      <p:sp>
        <p:nvSpPr>
          <p:cNvPr id="3" name="Content Placeholder 2">
            <a:extLst>
              <a:ext uri="{FF2B5EF4-FFF2-40B4-BE49-F238E27FC236}">
                <a16:creationId xmlns:a16="http://schemas.microsoft.com/office/drawing/2014/main" id="{1C603BC4-F86A-E3F5-81C7-CC27C173A645}"/>
              </a:ext>
            </a:extLst>
          </p:cNvPr>
          <p:cNvSpPr>
            <a:spLocks noGrp="1"/>
          </p:cNvSpPr>
          <p:nvPr>
            <p:ph sz="quarter" idx="13"/>
          </p:nvPr>
        </p:nvSpPr>
        <p:spPr/>
        <p:txBody>
          <a:bodyPr/>
          <a:lstStyle/>
          <a:p>
            <a:r>
              <a:rPr lang="en-US" dirty="0"/>
              <a:t>Contact your local sheriffs office or fire department</a:t>
            </a:r>
          </a:p>
          <a:p>
            <a:r>
              <a:rPr lang="en-US" dirty="0"/>
              <a:t>Contact the local Coast Guard</a:t>
            </a:r>
          </a:p>
          <a:p>
            <a:r>
              <a:rPr lang="en-US" dirty="0"/>
              <a:t>Contact your local HHW facility</a:t>
            </a:r>
          </a:p>
        </p:txBody>
      </p:sp>
    </p:spTree>
    <p:extLst>
      <p:ext uri="{BB962C8B-B14F-4D97-AF65-F5344CB8AC3E}">
        <p14:creationId xmlns:p14="http://schemas.microsoft.com/office/powerpoint/2010/main" val="639566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5" name="Straight Connector 14">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6" name="Rectangle 25">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6225" y="0"/>
            <a:ext cx="9144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0381" y="3681413"/>
            <a:ext cx="357266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32"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4073"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0547"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35">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215"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841"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Isosceles Triangle 39">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36715"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Freeform: Shape 41">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2215" y="-8467"/>
            <a:ext cx="6881785"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0EED5F-A193-DBD0-2AFD-8604F47A39C4}"/>
              </a:ext>
            </a:extLst>
          </p:cNvPr>
          <p:cNvSpPr>
            <a:spLocks noGrp="1"/>
          </p:cNvSpPr>
          <p:nvPr>
            <p:ph type="title"/>
          </p:nvPr>
        </p:nvSpPr>
        <p:spPr>
          <a:xfrm>
            <a:off x="3314352" y="1020871"/>
            <a:ext cx="5220569" cy="2849671"/>
          </a:xfrm>
        </p:spPr>
        <p:txBody>
          <a:bodyPr vert="horz" lIns="91440" tIns="45720" rIns="91440" bIns="45720" rtlCol="0" anchor="b">
            <a:normAutofit/>
          </a:bodyPr>
          <a:lstStyle/>
          <a:p>
            <a:r>
              <a:rPr lang="en-US" sz="5200" dirty="0">
                <a:solidFill>
                  <a:srgbClr val="FFFFFF"/>
                </a:solidFill>
              </a:rPr>
              <a:t>Ammunition</a:t>
            </a:r>
          </a:p>
        </p:txBody>
      </p:sp>
      <p:sp>
        <p:nvSpPr>
          <p:cNvPr id="44" name="Isosceles Triangle 43">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19339" y="3294792"/>
            <a:ext cx="220660" cy="13982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29541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5" name="Straight Connector 14">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6" name="Rectangle 25">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6225" y="0"/>
            <a:ext cx="9144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0381" y="3681413"/>
            <a:ext cx="357266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32"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4073"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0547"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35">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215"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841"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Isosceles Triangle 39">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36715"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Freeform: Shape 41">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2215" y="-8467"/>
            <a:ext cx="6881785"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0EED5F-A193-DBD0-2AFD-8604F47A39C4}"/>
              </a:ext>
            </a:extLst>
          </p:cNvPr>
          <p:cNvSpPr>
            <a:spLocks noGrp="1"/>
          </p:cNvSpPr>
          <p:nvPr>
            <p:ph type="title"/>
          </p:nvPr>
        </p:nvSpPr>
        <p:spPr>
          <a:xfrm>
            <a:off x="3314352" y="1020871"/>
            <a:ext cx="5220569" cy="2849671"/>
          </a:xfrm>
        </p:spPr>
        <p:txBody>
          <a:bodyPr vert="horz" lIns="91440" tIns="45720" rIns="91440" bIns="45720" rtlCol="0" anchor="b">
            <a:normAutofit/>
          </a:bodyPr>
          <a:lstStyle/>
          <a:p>
            <a:r>
              <a:rPr lang="en-US" sz="5200" dirty="0">
                <a:solidFill>
                  <a:srgbClr val="FFFFFF"/>
                </a:solidFill>
              </a:rPr>
              <a:t>Flares</a:t>
            </a:r>
          </a:p>
        </p:txBody>
      </p:sp>
      <p:sp>
        <p:nvSpPr>
          <p:cNvPr id="44" name="Isosceles Triangle 43">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19339" y="3294792"/>
            <a:ext cx="220660" cy="13982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73991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924800" cy="723900"/>
          </a:xfrm>
          <a:noFill/>
        </p:spPr>
        <p:txBody>
          <a:bodyPr/>
          <a:lstStyle/>
          <a:p>
            <a:pPr algn="ctr"/>
            <a:r>
              <a:rPr lang="en-US" dirty="0"/>
              <a:t>Modern day ammunition</a:t>
            </a:r>
          </a:p>
        </p:txBody>
      </p:sp>
      <p:pic>
        <p:nvPicPr>
          <p:cNvPr id="7" name="Content Placeholder 6">
            <a:extLst>
              <a:ext uri="{FF2B5EF4-FFF2-40B4-BE49-F238E27FC236}">
                <a16:creationId xmlns:a16="http://schemas.microsoft.com/office/drawing/2014/main" id="{DD4EEF55-362C-4125-8C20-F66B2B2C9EB1}"/>
              </a:ext>
            </a:extLst>
          </p:cNvPr>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t="5500"/>
          <a:stretch/>
        </p:blipFill>
        <p:spPr>
          <a:xfrm>
            <a:off x="762000" y="1295400"/>
            <a:ext cx="6248400" cy="41537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909970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01172"/>
            <a:ext cx="7010400" cy="731838"/>
          </a:xfrm>
          <a:noFill/>
        </p:spPr>
        <p:txBody>
          <a:bodyPr>
            <a:normAutofit/>
          </a:bodyPr>
          <a:lstStyle/>
          <a:p>
            <a:pPr algn="ctr"/>
            <a:r>
              <a:rPr lang="en-US" dirty="0"/>
              <a:t>What’s inside an ammo cartridge </a:t>
            </a:r>
          </a:p>
        </p:txBody>
      </p:sp>
      <p:sp>
        <p:nvSpPr>
          <p:cNvPr id="5" name="Content Placeholder 4">
            <a:extLst>
              <a:ext uri="{FF2B5EF4-FFF2-40B4-BE49-F238E27FC236}">
                <a16:creationId xmlns:a16="http://schemas.microsoft.com/office/drawing/2014/main" id="{AA3CF09E-3608-2B1B-430C-1DC37FE8ADB4}"/>
              </a:ext>
            </a:extLst>
          </p:cNvPr>
          <p:cNvSpPr>
            <a:spLocks noGrp="1"/>
          </p:cNvSpPr>
          <p:nvPr>
            <p:ph sz="quarter" idx="13"/>
          </p:nvPr>
        </p:nvSpPr>
        <p:spPr>
          <a:xfrm>
            <a:off x="0" y="1145415"/>
            <a:ext cx="7162800" cy="3311189"/>
          </a:xfrm>
        </p:spPr>
        <p:txBody>
          <a:bodyPr/>
          <a:lstStyle/>
          <a:p>
            <a:r>
              <a:rPr lang="en-US" dirty="0"/>
              <a:t>A cartridge is made up of a bullet, casing, gunpowder, and a primer. The primer is located on the bottom of the casing, the gunpowder is inside the casing, and the bullet is sticking out the other end of the casing.</a:t>
            </a:r>
          </a:p>
          <a:p>
            <a:r>
              <a:rPr lang="en-US" dirty="0"/>
              <a:t> The bullet is typically made of lead but could be another type of metal or cased in another type of metal. The casing is generally made from brass but could also be steel.</a:t>
            </a:r>
          </a:p>
          <a:p>
            <a:endParaRPr lang="en-US" dirty="0"/>
          </a:p>
        </p:txBody>
      </p:sp>
      <p:pic>
        <p:nvPicPr>
          <p:cNvPr id="6" name="Picture 5">
            <a:extLst>
              <a:ext uri="{FF2B5EF4-FFF2-40B4-BE49-F238E27FC236}">
                <a16:creationId xmlns:a16="http://schemas.microsoft.com/office/drawing/2014/main" id="{CCE3D467-A9C3-2DB2-FDFC-BA485CF954AC}"/>
              </a:ext>
            </a:extLst>
          </p:cNvPr>
          <p:cNvPicPr>
            <a:picLocks noChangeAspect="1"/>
          </p:cNvPicPr>
          <p:nvPr/>
        </p:nvPicPr>
        <p:blipFill>
          <a:blip r:embed="rId3"/>
          <a:stretch>
            <a:fillRect/>
          </a:stretch>
        </p:blipFill>
        <p:spPr>
          <a:xfrm>
            <a:off x="76200" y="4191001"/>
            <a:ext cx="5730737" cy="2631570"/>
          </a:xfrm>
          <a:prstGeom prst="rect">
            <a:avLst/>
          </a:prstGeom>
        </p:spPr>
      </p:pic>
    </p:spTree>
    <p:extLst>
      <p:ext uri="{BB962C8B-B14F-4D97-AF65-F5344CB8AC3E}">
        <p14:creationId xmlns:p14="http://schemas.microsoft.com/office/powerpoint/2010/main" val="704428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6298C-D2F2-A785-D85B-040BB5ABBC9C}"/>
              </a:ext>
            </a:extLst>
          </p:cNvPr>
          <p:cNvSpPr>
            <a:spLocks noGrp="1"/>
          </p:cNvSpPr>
          <p:nvPr>
            <p:ph type="title"/>
          </p:nvPr>
        </p:nvSpPr>
        <p:spPr/>
        <p:txBody>
          <a:bodyPr/>
          <a:lstStyle/>
          <a:p>
            <a:r>
              <a:rPr lang="en-US" dirty="0"/>
              <a:t>What makes ammunition hazardous?</a:t>
            </a:r>
          </a:p>
        </p:txBody>
      </p:sp>
      <p:sp>
        <p:nvSpPr>
          <p:cNvPr id="3" name="Content Placeholder 2">
            <a:extLst>
              <a:ext uri="{FF2B5EF4-FFF2-40B4-BE49-F238E27FC236}">
                <a16:creationId xmlns:a16="http://schemas.microsoft.com/office/drawing/2014/main" id="{A0816D3E-369E-D071-C4F4-46FD8083AA30}"/>
              </a:ext>
            </a:extLst>
          </p:cNvPr>
          <p:cNvSpPr>
            <a:spLocks noGrp="1"/>
          </p:cNvSpPr>
          <p:nvPr>
            <p:ph idx="1"/>
          </p:nvPr>
        </p:nvSpPr>
        <p:spPr/>
        <p:txBody>
          <a:bodyPr/>
          <a:lstStyle/>
          <a:p>
            <a:r>
              <a:rPr lang="en-US" dirty="0"/>
              <a:t>Contains metals such as lead, nickel, copper and zinc</a:t>
            </a:r>
          </a:p>
          <a:p>
            <a:r>
              <a:rPr lang="en-US" dirty="0"/>
              <a:t>Can contaminate the ground or drinking water with heavy metals (especially lead)</a:t>
            </a:r>
          </a:p>
          <a:p>
            <a:r>
              <a:rPr lang="en-US" dirty="0"/>
              <a:t>Gun powder is flammable</a:t>
            </a:r>
          </a:p>
          <a:p>
            <a:pPr marL="0" indent="0">
              <a:buNone/>
            </a:pPr>
            <a:endParaRPr lang="en-US" dirty="0"/>
          </a:p>
        </p:txBody>
      </p:sp>
    </p:spTree>
    <p:extLst>
      <p:ext uri="{BB962C8B-B14F-4D97-AF65-F5344CB8AC3E}">
        <p14:creationId xmlns:p14="http://schemas.microsoft.com/office/powerpoint/2010/main" val="1562189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D812C-2B41-68ED-C9F9-B9AE42088DFB}"/>
              </a:ext>
            </a:extLst>
          </p:cNvPr>
          <p:cNvSpPr>
            <a:spLocks noGrp="1"/>
          </p:cNvSpPr>
          <p:nvPr>
            <p:ph type="title"/>
          </p:nvPr>
        </p:nvSpPr>
        <p:spPr/>
        <p:txBody>
          <a:bodyPr>
            <a:normAutofit/>
          </a:bodyPr>
          <a:lstStyle/>
          <a:p>
            <a:r>
              <a:rPr lang="en-US" dirty="0"/>
              <a:t>Why is ammunition problematic waste?</a:t>
            </a:r>
          </a:p>
        </p:txBody>
      </p:sp>
      <p:sp>
        <p:nvSpPr>
          <p:cNvPr id="3" name="Content Placeholder 2">
            <a:extLst>
              <a:ext uri="{FF2B5EF4-FFF2-40B4-BE49-F238E27FC236}">
                <a16:creationId xmlns:a16="http://schemas.microsoft.com/office/drawing/2014/main" id="{FFC8C041-EAF9-89D4-ECD8-B9CFC8A40BEA}"/>
              </a:ext>
            </a:extLst>
          </p:cNvPr>
          <p:cNvSpPr>
            <a:spLocks noGrp="1"/>
          </p:cNvSpPr>
          <p:nvPr>
            <p:ph idx="1"/>
          </p:nvPr>
        </p:nvSpPr>
        <p:spPr/>
        <p:txBody>
          <a:bodyPr/>
          <a:lstStyle/>
          <a:p>
            <a:pPr marL="0" indent="0">
              <a:buNone/>
            </a:pPr>
            <a:r>
              <a:rPr lang="en-US" dirty="0"/>
              <a:t>Just like flares, outlets for disposal are limited</a:t>
            </a:r>
          </a:p>
          <a:p>
            <a:r>
              <a:rPr lang="en-US" dirty="0"/>
              <a:t>Ammunition is also considered a class 1 explosive</a:t>
            </a:r>
          </a:p>
          <a:p>
            <a:r>
              <a:rPr lang="en-US" dirty="0"/>
              <a:t>Cost of disposal will be around the same as flares</a:t>
            </a:r>
          </a:p>
        </p:txBody>
      </p:sp>
      <p:pic>
        <p:nvPicPr>
          <p:cNvPr id="5" name="Picture 2">
            <a:extLst>
              <a:ext uri="{FF2B5EF4-FFF2-40B4-BE49-F238E27FC236}">
                <a16:creationId xmlns:a16="http://schemas.microsoft.com/office/drawing/2014/main" id="{ABFE7777-DDC7-07F6-9965-1AD2742C594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743200" y="4255659"/>
            <a:ext cx="3469788" cy="26023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066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2197BB1-40E7-42DF-8E43-C24F7F6AAB2B}"/>
              </a:ext>
            </a:extLst>
          </p:cNvPr>
          <p:cNvSpPr>
            <a:spLocks noGrp="1"/>
          </p:cNvSpPr>
          <p:nvPr>
            <p:ph type="title"/>
          </p:nvPr>
        </p:nvSpPr>
        <p:spPr>
          <a:xfrm>
            <a:off x="533400" y="500673"/>
            <a:ext cx="6381984" cy="1295400"/>
          </a:xfrm>
        </p:spPr>
        <p:txBody>
          <a:bodyPr/>
          <a:lstStyle/>
          <a:p>
            <a:pPr algn="ctr"/>
            <a:r>
              <a:rPr lang="en-US" dirty="0"/>
              <a:t>Improper disposal of ammunition</a:t>
            </a:r>
          </a:p>
        </p:txBody>
      </p:sp>
      <p:sp>
        <p:nvSpPr>
          <p:cNvPr id="2" name="Text Placeholder 1">
            <a:extLst>
              <a:ext uri="{FF2B5EF4-FFF2-40B4-BE49-F238E27FC236}">
                <a16:creationId xmlns:a16="http://schemas.microsoft.com/office/drawing/2014/main" id="{43B1566E-2546-465A-83E3-7CCAB9ACF080}"/>
              </a:ext>
            </a:extLst>
          </p:cNvPr>
          <p:cNvSpPr>
            <a:spLocks noGrp="1"/>
          </p:cNvSpPr>
          <p:nvPr>
            <p:ph type="body" idx="1"/>
          </p:nvPr>
        </p:nvSpPr>
        <p:spPr/>
        <p:txBody>
          <a:bodyPr/>
          <a:lstStyle/>
          <a:p>
            <a:r>
              <a:rPr lang="en-US" dirty="0"/>
              <a:t>Garbage</a:t>
            </a:r>
          </a:p>
        </p:txBody>
      </p:sp>
      <p:pic>
        <p:nvPicPr>
          <p:cNvPr id="19" name="Picture Placeholder 18">
            <a:extLst>
              <a:ext uri="{FF2B5EF4-FFF2-40B4-BE49-F238E27FC236}">
                <a16:creationId xmlns:a16="http://schemas.microsoft.com/office/drawing/2014/main" id="{360EF5BF-B4E1-489B-B3EB-8ADD145D84D1}"/>
              </a:ext>
            </a:extLst>
          </p:cNvPr>
          <p:cNvPicPr>
            <a:picLocks noGrp="1" noChangeAspect="1"/>
          </p:cNvPicPr>
          <p:nvPr>
            <p:ph type="pic" idx="15"/>
          </p:nvPr>
        </p:nvPicPr>
        <p:blipFill>
          <a:blip r:embed="rId3">
            <a:extLst>
              <a:ext uri="{28A0092B-C50C-407E-A947-70E740481C1C}">
                <a14:useLocalDpi xmlns:a14="http://schemas.microsoft.com/office/drawing/2010/main" val="0"/>
              </a:ext>
            </a:extLst>
          </a:blip>
          <a:srcRect l="1984" r="1984"/>
          <a:stretch>
            <a:fillRect/>
          </a:stretch>
        </p:blipFill>
        <p:spPr/>
      </p:pic>
      <p:sp>
        <p:nvSpPr>
          <p:cNvPr id="11" name="Text Placeholder 10">
            <a:extLst>
              <a:ext uri="{FF2B5EF4-FFF2-40B4-BE49-F238E27FC236}">
                <a16:creationId xmlns:a16="http://schemas.microsoft.com/office/drawing/2014/main" id="{8AFFE57D-0472-4D6F-A291-EA3E8B95D7C2}"/>
              </a:ext>
            </a:extLst>
          </p:cNvPr>
          <p:cNvSpPr>
            <a:spLocks noGrp="1"/>
          </p:cNvSpPr>
          <p:nvPr>
            <p:ph type="body" sz="half" idx="18"/>
          </p:nvPr>
        </p:nvSpPr>
        <p:spPr/>
        <p:txBody>
          <a:bodyPr/>
          <a:lstStyle/>
          <a:p>
            <a:r>
              <a:rPr lang="en-US" dirty="0"/>
              <a:t>Throwing ammunition in the trash is dangerous and illegal</a:t>
            </a:r>
          </a:p>
        </p:txBody>
      </p:sp>
      <p:sp>
        <p:nvSpPr>
          <p:cNvPr id="3" name="Text Placeholder 2">
            <a:extLst>
              <a:ext uri="{FF2B5EF4-FFF2-40B4-BE49-F238E27FC236}">
                <a16:creationId xmlns:a16="http://schemas.microsoft.com/office/drawing/2014/main" id="{6BC1E0E7-8AA3-4DE2-8BB5-3601FDE6E499}"/>
              </a:ext>
            </a:extLst>
          </p:cNvPr>
          <p:cNvSpPr>
            <a:spLocks noGrp="1"/>
          </p:cNvSpPr>
          <p:nvPr>
            <p:ph type="body" sz="quarter" idx="3"/>
          </p:nvPr>
        </p:nvSpPr>
        <p:spPr/>
        <p:txBody>
          <a:bodyPr/>
          <a:lstStyle/>
          <a:p>
            <a:r>
              <a:rPr lang="en-US" dirty="0"/>
              <a:t>Burning</a:t>
            </a:r>
          </a:p>
        </p:txBody>
      </p:sp>
      <p:pic>
        <p:nvPicPr>
          <p:cNvPr id="21" name="Picture Placeholder 20">
            <a:extLst>
              <a:ext uri="{FF2B5EF4-FFF2-40B4-BE49-F238E27FC236}">
                <a16:creationId xmlns:a16="http://schemas.microsoft.com/office/drawing/2014/main" id="{4244650A-55BA-47B6-8CB5-03C9A6C88E21}"/>
              </a:ext>
            </a:extLst>
          </p:cNvPr>
          <p:cNvPicPr>
            <a:picLocks noGrp="1" noChangeAspect="1"/>
          </p:cNvPicPr>
          <p:nvPr>
            <p:ph type="pic" idx="21"/>
          </p:nvPr>
        </p:nvPicPr>
        <p:blipFill>
          <a:blip r:embed="rId4" cstate="print">
            <a:extLst>
              <a:ext uri="{28A0092B-C50C-407E-A947-70E740481C1C}">
                <a14:useLocalDpi xmlns:a14="http://schemas.microsoft.com/office/drawing/2010/main" val="0"/>
              </a:ext>
            </a:extLst>
          </a:blip>
          <a:srcRect l="1032" r="1032"/>
          <a:stretch>
            <a:fillRect/>
          </a:stretch>
        </p:blipFill>
        <p:spPr/>
      </p:pic>
      <p:sp>
        <p:nvSpPr>
          <p:cNvPr id="12" name="Text Placeholder 11">
            <a:extLst>
              <a:ext uri="{FF2B5EF4-FFF2-40B4-BE49-F238E27FC236}">
                <a16:creationId xmlns:a16="http://schemas.microsoft.com/office/drawing/2014/main" id="{7E5C8B49-6430-4F0A-AC2C-0E89CA4513C1}"/>
              </a:ext>
            </a:extLst>
          </p:cNvPr>
          <p:cNvSpPr>
            <a:spLocks noGrp="1"/>
          </p:cNvSpPr>
          <p:nvPr>
            <p:ph type="body" sz="half" idx="19"/>
          </p:nvPr>
        </p:nvSpPr>
        <p:spPr/>
        <p:txBody>
          <a:bodyPr>
            <a:normAutofit/>
          </a:bodyPr>
          <a:lstStyle/>
          <a:p>
            <a:r>
              <a:rPr lang="en-US" dirty="0"/>
              <a:t>Small Components may be expelled</a:t>
            </a:r>
          </a:p>
        </p:txBody>
      </p:sp>
      <p:sp>
        <p:nvSpPr>
          <p:cNvPr id="10" name="Text Placeholder 9">
            <a:extLst>
              <a:ext uri="{FF2B5EF4-FFF2-40B4-BE49-F238E27FC236}">
                <a16:creationId xmlns:a16="http://schemas.microsoft.com/office/drawing/2014/main" id="{5B572A86-0936-4B53-8F2C-D9C61B38F830}"/>
              </a:ext>
            </a:extLst>
          </p:cNvPr>
          <p:cNvSpPr>
            <a:spLocks noGrp="1"/>
          </p:cNvSpPr>
          <p:nvPr>
            <p:ph type="body" sz="quarter" idx="13"/>
          </p:nvPr>
        </p:nvSpPr>
        <p:spPr/>
        <p:txBody>
          <a:bodyPr/>
          <a:lstStyle/>
          <a:p>
            <a:r>
              <a:rPr lang="en-US" dirty="0"/>
              <a:t>Bury</a:t>
            </a:r>
          </a:p>
        </p:txBody>
      </p:sp>
      <p:pic>
        <p:nvPicPr>
          <p:cNvPr id="23" name="Picture Placeholder 22">
            <a:extLst>
              <a:ext uri="{FF2B5EF4-FFF2-40B4-BE49-F238E27FC236}">
                <a16:creationId xmlns:a16="http://schemas.microsoft.com/office/drawing/2014/main" id="{BE31195B-242F-44F0-8723-20AB0FEA1454}"/>
              </a:ext>
            </a:extLst>
          </p:cNvPr>
          <p:cNvPicPr>
            <a:picLocks noGrp="1" noChangeAspect="1"/>
          </p:cNvPicPr>
          <p:nvPr>
            <p:ph type="pic" idx="22"/>
          </p:nvPr>
        </p:nvPicPr>
        <p:blipFill>
          <a:blip r:embed="rId5" cstate="print">
            <a:extLst>
              <a:ext uri="{28A0092B-C50C-407E-A947-70E740481C1C}">
                <a14:useLocalDpi xmlns:a14="http://schemas.microsoft.com/office/drawing/2010/main" val="0"/>
              </a:ext>
            </a:extLst>
          </a:blip>
          <a:srcRect l="2836" r="2836"/>
          <a:stretch>
            <a:fillRect/>
          </a:stretch>
        </p:blipFill>
        <p:spPr/>
      </p:pic>
      <p:sp>
        <p:nvSpPr>
          <p:cNvPr id="13" name="Text Placeholder 12">
            <a:extLst>
              <a:ext uri="{FF2B5EF4-FFF2-40B4-BE49-F238E27FC236}">
                <a16:creationId xmlns:a16="http://schemas.microsoft.com/office/drawing/2014/main" id="{77CB6C98-6837-431F-8D7C-276E3E2FB2D0}"/>
              </a:ext>
            </a:extLst>
          </p:cNvPr>
          <p:cNvSpPr>
            <a:spLocks noGrp="1"/>
          </p:cNvSpPr>
          <p:nvPr>
            <p:ph type="body" sz="half" idx="20"/>
          </p:nvPr>
        </p:nvSpPr>
        <p:spPr/>
        <p:txBody>
          <a:bodyPr>
            <a:normAutofit/>
          </a:bodyPr>
          <a:lstStyle/>
          <a:p>
            <a:r>
              <a:rPr lang="en-US" dirty="0"/>
              <a:t>Burying ammo can lead to problems in the water and soil. Bullets are made of lead which can seep into the soil.</a:t>
            </a:r>
          </a:p>
        </p:txBody>
      </p:sp>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t="100000" r="96320" b="-2857"/>
          <a:stretch/>
        </p:blipFill>
        <p:spPr>
          <a:xfrm>
            <a:off x="1362075" y="5867399"/>
            <a:ext cx="82373" cy="45719"/>
          </a:xfrm>
          <a:prstGeom prst="rect">
            <a:avLst/>
          </a:prstGeom>
        </p:spPr>
      </p:pic>
    </p:spTree>
    <p:extLst>
      <p:ext uri="{BB962C8B-B14F-4D97-AF65-F5344CB8AC3E}">
        <p14:creationId xmlns:p14="http://schemas.microsoft.com/office/powerpoint/2010/main" val="372367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80D8C-F0FD-4F85-BFB5-4BE1813AC99D}"/>
              </a:ext>
            </a:extLst>
          </p:cNvPr>
          <p:cNvSpPr>
            <a:spLocks noGrp="1"/>
          </p:cNvSpPr>
          <p:nvPr>
            <p:ph type="title"/>
          </p:nvPr>
        </p:nvSpPr>
        <p:spPr/>
        <p:txBody>
          <a:bodyPr/>
          <a:lstStyle/>
          <a:p>
            <a:r>
              <a:rPr lang="en-US" dirty="0"/>
              <a:t>Alternatives for ammunition </a:t>
            </a:r>
          </a:p>
        </p:txBody>
      </p:sp>
      <p:pic>
        <p:nvPicPr>
          <p:cNvPr id="3074" name="Picture 2">
            <a:extLst>
              <a:ext uri="{FF2B5EF4-FFF2-40B4-BE49-F238E27FC236}">
                <a16:creationId xmlns:a16="http://schemas.microsoft.com/office/drawing/2014/main" id="{64302599-5840-ADC8-A5E6-722C8935D09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1000" y="3029470"/>
            <a:ext cx="2785028" cy="37962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8" name="Picture 6" descr="Keegan-Michael Key Nerf Guns GIF by NETFLIX">
            <a:extLst>
              <a:ext uri="{FF2B5EF4-FFF2-40B4-BE49-F238E27FC236}">
                <a16:creationId xmlns:a16="http://schemas.microsoft.com/office/drawing/2014/main" id="{595EA5AA-3045-3EB5-364C-51DBCABD9D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465424"/>
            <a:ext cx="3048000" cy="43624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7B9CBA6-6AAF-B375-A631-51DF0993EA0E}"/>
              </a:ext>
            </a:extLst>
          </p:cNvPr>
          <p:cNvPicPr>
            <a:picLocks noChangeAspect="1"/>
          </p:cNvPicPr>
          <p:nvPr/>
        </p:nvPicPr>
        <p:blipFill>
          <a:blip r:embed="rId5"/>
          <a:stretch>
            <a:fillRect/>
          </a:stretch>
        </p:blipFill>
        <p:spPr>
          <a:xfrm>
            <a:off x="3200400" y="2819399"/>
            <a:ext cx="2895600" cy="4019725"/>
          </a:xfrm>
          <a:prstGeom prst="rect">
            <a:avLst/>
          </a:prstGeom>
        </p:spPr>
      </p:pic>
    </p:spTree>
    <p:extLst>
      <p:ext uri="{BB962C8B-B14F-4D97-AF65-F5344CB8AC3E}">
        <p14:creationId xmlns:p14="http://schemas.microsoft.com/office/powerpoint/2010/main" val="3384491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E09C80-8044-4447-9FAA-9B6C49352AB0}"/>
              </a:ext>
            </a:extLst>
          </p:cNvPr>
          <p:cNvSpPr>
            <a:spLocks noGrp="1"/>
          </p:cNvSpPr>
          <p:nvPr>
            <p:ph type="title"/>
          </p:nvPr>
        </p:nvSpPr>
        <p:spPr>
          <a:xfrm>
            <a:off x="514351" y="685801"/>
            <a:ext cx="6724649" cy="2895599"/>
          </a:xfrm>
        </p:spPr>
        <p:txBody>
          <a:bodyPr/>
          <a:lstStyle/>
          <a:p>
            <a:pPr algn="ctr"/>
            <a:r>
              <a:rPr lang="en-US" dirty="0"/>
              <a:t>What does Pasco County HHW do with Ammunition?</a:t>
            </a:r>
          </a:p>
        </p:txBody>
      </p:sp>
      <p:sp>
        <p:nvSpPr>
          <p:cNvPr id="5" name="Text Placeholder 4">
            <a:extLst>
              <a:ext uri="{FF2B5EF4-FFF2-40B4-BE49-F238E27FC236}">
                <a16:creationId xmlns:a16="http://schemas.microsoft.com/office/drawing/2014/main" id="{05B64B6E-8D4B-4FBA-AF3D-89ED0ED37D9B}"/>
              </a:ext>
            </a:extLst>
          </p:cNvPr>
          <p:cNvSpPr>
            <a:spLocks noGrp="1"/>
          </p:cNvSpPr>
          <p:nvPr>
            <p:ph type="body" idx="4294967295"/>
          </p:nvPr>
        </p:nvSpPr>
        <p:spPr>
          <a:xfrm>
            <a:off x="0" y="2156637"/>
            <a:ext cx="7796213" cy="1639887"/>
          </a:xfrm>
        </p:spPr>
        <p:txBody>
          <a:bodyPr/>
          <a:lstStyle/>
          <a:p>
            <a:pPr algn="ctr"/>
            <a:r>
              <a:rPr lang="en-US" dirty="0"/>
              <a:t>Just like flares, they are buried in lined ash cell </a:t>
            </a:r>
          </a:p>
        </p:txBody>
      </p:sp>
      <p:pic>
        <p:nvPicPr>
          <p:cNvPr id="2" name="Picture 1">
            <a:extLst>
              <a:ext uri="{FF2B5EF4-FFF2-40B4-BE49-F238E27FC236}">
                <a16:creationId xmlns:a16="http://schemas.microsoft.com/office/drawing/2014/main" id="{E0D57167-0DCC-9416-67F1-E16C6E52944A}"/>
              </a:ext>
            </a:extLst>
          </p:cNvPr>
          <p:cNvPicPr>
            <a:picLocks noChangeAspect="1"/>
          </p:cNvPicPr>
          <p:nvPr/>
        </p:nvPicPr>
        <p:blipFill>
          <a:blip r:embed="rId3"/>
          <a:stretch>
            <a:fillRect/>
          </a:stretch>
        </p:blipFill>
        <p:spPr>
          <a:xfrm>
            <a:off x="812006" y="3003891"/>
            <a:ext cx="6172200" cy="3505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39932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B281E-13EE-022D-F420-3B8A25E1D8A4}"/>
              </a:ext>
            </a:extLst>
          </p:cNvPr>
          <p:cNvSpPr>
            <a:spLocks noGrp="1"/>
          </p:cNvSpPr>
          <p:nvPr>
            <p:ph type="title"/>
          </p:nvPr>
        </p:nvSpPr>
        <p:spPr/>
        <p:txBody>
          <a:bodyPr/>
          <a:lstStyle/>
          <a:p>
            <a:r>
              <a:rPr lang="en-US" dirty="0"/>
              <a:t>How can we guide people with ammo disposal?</a:t>
            </a:r>
          </a:p>
        </p:txBody>
      </p:sp>
      <p:sp>
        <p:nvSpPr>
          <p:cNvPr id="3" name="Content Placeholder 2">
            <a:extLst>
              <a:ext uri="{FF2B5EF4-FFF2-40B4-BE49-F238E27FC236}">
                <a16:creationId xmlns:a16="http://schemas.microsoft.com/office/drawing/2014/main" id="{D7EF4A4E-A70C-250E-D9CC-8A4E13791F3E}"/>
              </a:ext>
            </a:extLst>
          </p:cNvPr>
          <p:cNvSpPr>
            <a:spLocks noGrp="1"/>
          </p:cNvSpPr>
          <p:nvPr>
            <p:ph idx="1"/>
          </p:nvPr>
        </p:nvSpPr>
        <p:spPr>
          <a:xfrm>
            <a:off x="609598" y="2133600"/>
            <a:ext cx="6347714" cy="3880773"/>
          </a:xfrm>
        </p:spPr>
        <p:txBody>
          <a:bodyPr/>
          <a:lstStyle/>
          <a:p>
            <a:r>
              <a:rPr lang="en-US" dirty="0"/>
              <a:t>Contact your local gun range</a:t>
            </a:r>
          </a:p>
          <a:p>
            <a:r>
              <a:rPr lang="en-US" dirty="0"/>
              <a:t>Contact local law enforcement</a:t>
            </a:r>
          </a:p>
          <a:p>
            <a:r>
              <a:rPr lang="en-US" dirty="0"/>
              <a:t>Contact your local HHW facility</a:t>
            </a:r>
          </a:p>
          <a:p>
            <a:pPr marL="0" indent="0">
              <a:buNone/>
            </a:pPr>
            <a:r>
              <a:rPr lang="en-US" dirty="0"/>
              <a:t>*some counties may have a burn box used to destroy ammunition</a:t>
            </a:r>
          </a:p>
          <a:p>
            <a:pPr marL="0" indent="0">
              <a:buNone/>
            </a:pPr>
            <a:endParaRPr lang="en-US" dirty="0"/>
          </a:p>
          <a:p>
            <a:endParaRPr lang="en-US" dirty="0"/>
          </a:p>
        </p:txBody>
      </p:sp>
      <p:pic>
        <p:nvPicPr>
          <p:cNvPr id="4" name="Picture 3">
            <a:extLst>
              <a:ext uri="{FF2B5EF4-FFF2-40B4-BE49-F238E27FC236}">
                <a16:creationId xmlns:a16="http://schemas.microsoft.com/office/drawing/2014/main" id="{BA27BE53-C8E6-9DDB-8589-342CC064DDC0}"/>
              </a:ext>
            </a:extLst>
          </p:cNvPr>
          <p:cNvPicPr>
            <a:picLocks noChangeAspect="1"/>
          </p:cNvPicPr>
          <p:nvPr/>
        </p:nvPicPr>
        <p:blipFill>
          <a:blip r:embed="rId2"/>
          <a:stretch>
            <a:fillRect/>
          </a:stretch>
        </p:blipFill>
        <p:spPr>
          <a:xfrm>
            <a:off x="1676400" y="4267200"/>
            <a:ext cx="4343400" cy="2209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98253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6FBEA-0BC9-51D3-461B-39AA491EE76B}"/>
              </a:ext>
            </a:extLst>
          </p:cNvPr>
          <p:cNvSpPr>
            <a:spLocks noGrp="1"/>
          </p:cNvSpPr>
          <p:nvPr>
            <p:ph type="title"/>
          </p:nvPr>
        </p:nvSpPr>
        <p:spPr/>
        <p:txBody>
          <a:bodyPr/>
          <a:lstStyle/>
          <a:p>
            <a:r>
              <a:rPr lang="en-US" dirty="0"/>
              <a:t>Munitions Incinerators </a:t>
            </a:r>
          </a:p>
        </p:txBody>
      </p:sp>
      <p:sp>
        <p:nvSpPr>
          <p:cNvPr id="3" name="Content Placeholder 2">
            <a:extLst>
              <a:ext uri="{FF2B5EF4-FFF2-40B4-BE49-F238E27FC236}">
                <a16:creationId xmlns:a16="http://schemas.microsoft.com/office/drawing/2014/main" id="{B8DA85FA-761D-6143-09BD-7D786424B752}"/>
              </a:ext>
            </a:extLst>
          </p:cNvPr>
          <p:cNvSpPr>
            <a:spLocks noGrp="1"/>
          </p:cNvSpPr>
          <p:nvPr>
            <p:ph idx="1"/>
          </p:nvPr>
        </p:nvSpPr>
        <p:spPr>
          <a:xfrm>
            <a:off x="609599" y="1930400"/>
            <a:ext cx="6347714" cy="4470400"/>
          </a:xfrm>
        </p:spPr>
        <p:txBody>
          <a:bodyPr>
            <a:normAutofit/>
          </a:bodyPr>
          <a:lstStyle/>
          <a:p>
            <a:pPr marL="0" indent="0">
              <a:buNone/>
            </a:pPr>
            <a:r>
              <a:rPr lang="en-US" dirty="0">
                <a:highlight>
                  <a:srgbClr val="FFFF00"/>
                </a:highlight>
              </a:rPr>
              <a:t>General Dynamics Ordinance and Tactical Services</a:t>
            </a:r>
          </a:p>
          <a:p>
            <a:pPr marL="0" indent="0">
              <a:buNone/>
            </a:pPr>
            <a:r>
              <a:rPr lang="en-US" dirty="0">
                <a:highlight>
                  <a:srgbClr val="FFFF00"/>
                </a:highlight>
              </a:rPr>
              <a:t>Corporate Headquarters:</a:t>
            </a:r>
          </a:p>
          <a:p>
            <a:pPr marL="0" indent="0">
              <a:buNone/>
            </a:pPr>
            <a:r>
              <a:rPr lang="en-US" dirty="0"/>
              <a:t>Recovery and resale of recovered metals, plastics and </a:t>
            </a:r>
          </a:p>
          <a:p>
            <a:pPr marL="0" indent="0">
              <a:buNone/>
            </a:pPr>
            <a:r>
              <a:rPr lang="en-US" dirty="0"/>
              <a:t>packaging materials</a:t>
            </a:r>
          </a:p>
          <a:p>
            <a:pPr marL="0" indent="0">
              <a:buNone/>
            </a:pPr>
            <a:r>
              <a:rPr lang="en-US" dirty="0"/>
              <a:t>Main Office &amp; Disposal Facility</a:t>
            </a:r>
          </a:p>
          <a:p>
            <a:r>
              <a:rPr lang="en-US" dirty="0"/>
              <a:t>4174 County Rd 180 - Carthage, MO 64836</a:t>
            </a:r>
          </a:p>
          <a:p>
            <a:r>
              <a:rPr lang="en-US" dirty="0"/>
              <a:t>ph. (417) 624-0212 - fax (417) 782-6366</a:t>
            </a:r>
          </a:p>
          <a:p>
            <a:pPr marL="0" indent="0">
              <a:buNone/>
            </a:pPr>
            <a:endParaRPr lang="en-US" dirty="0"/>
          </a:p>
          <a:p>
            <a:pPr marL="0" indent="0">
              <a:buNone/>
            </a:pPr>
            <a:r>
              <a:rPr lang="en-US" dirty="0">
                <a:highlight>
                  <a:srgbClr val="FFFF00"/>
                </a:highlight>
              </a:rPr>
              <a:t>Clean Harbors</a:t>
            </a:r>
          </a:p>
          <a:p>
            <a:r>
              <a:rPr lang="en-US" dirty="0"/>
              <a:t>7001 Kilo Avenue Bartow, FL 33830</a:t>
            </a:r>
          </a:p>
          <a:p>
            <a:r>
              <a:rPr lang="en-US" dirty="0"/>
              <a:t>Phone Number: 863-533-6111</a:t>
            </a:r>
          </a:p>
          <a:p>
            <a:endParaRPr lang="en-US" dirty="0"/>
          </a:p>
        </p:txBody>
      </p:sp>
    </p:spTree>
    <p:extLst>
      <p:ext uri="{BB962C8B-B14F-4D97-AF65-F5344CB8AC3E}">
        <p14:creationId xmlns:p14="http://schemas.microsoft.com/office/powerpoint/2010/main" val="34482914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381000" y="304800"/>
            <a:ext cx="8458200" cy="6248400"/>
          </a:xfrm>
        </p:spPr>
      </p:pic>
      <p:sp>
        <p:nvSpPr>
          <p:cNvPr id="3" name="Rectangle 2">
            <a:extLst>
              <a:ext uri="{FF2B5EF4-FFF2-40B4-BE49-F238E27FC236}">
                <a16:creationId xmlns:a16="http://schemas.microsoft.com/office/drawing/2014/main" id="{E9650127-3FCB-4170-A623-D6173165653E}"/>
              </a:ext>
            </a:extLst>
          </p:cNvPr>
          <p:cNvSpPr/>
          <p:nvPr/>
        </p:nvSpPr>
        <p:spPr>
          <a:xfrm>
            <a:off x="0" y="4343400"/>
            <a:ext cx="4572000" cy="182879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9AA4D4C-779E-48F4-B083-E73C2B168A99}"/>
              </a:ext>
            </a:extLst>
          </p:cNvPr>
          <p:cNvSpPr txBox="1"/>
          <p:nvPr/>
        </p:nvSpPr>
        <p:spPr>
          <a:xfrm>
            <a:off x="301256" y="4495800"/>
            <a:ext cx="4114800" cy="923330"/>
          </a:xfrm>
          <a:prstGeom prst="rect">
            <a:avLst/>
          </a:prstGeom>
          <a:noFill/>
        </p:spPr>
        <p:txBody>
          <a:bodyPr wrap="square" rtlCol="0">
            <a:spAutoFit/>
          </a:bodyPr>
          <a:lstStyle/>
          <a:p>
            <a:r>
              <a:rPr lang="en-US" dirty="0">
                <a:solidFill>
                  <a:schemeClr val="bg1"/>
                </a:solidFill>
              </a:rPr>
              <a:t>Chris Recio</a:t>
            </a:r>
          </a:p>
          <a:p>
            <a:r>
              <a:rPr lang="en-US" dirty="0">
                <a:solidFill>
                  <a:schemeClr val="bg1"/>
                </a:solidFill>
              </a:rPr>
              <a:t>crecio@PascoCountyFL.net</a:t>
            </a:r>
          </a:p>
          <a:p>
            <a:endParaRPr lang="en-US" dirty="0">
              <a:solidFill>
                <a:schemeClr val="bg1"/>
              </a:solidFill>
            </a:endParaRPr>
          </a:p>
        </p:txBody>
      </p:sp>
      <p:pic>
        <p:nvPicPr>
          <p:cNvPr id="6" name="Picture 5">
            <a:extLst>
              <a:ext uri="{FF2B5EF4-FFF2-40B4-BE49-F238E27FC236}">
                <a16:creationId xmlns:a16="http://schemas.microsoft.com/office/drawing/2014/main" id="{9D6FA829-0D58-4484-BCFF-81FC63910D8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04800" y="5191538"/>
            <a:ext cx="2293493" cy="876525"/>
          </a:xfrm>
          <a:prstGeom prst="rect">
            <a:avLst/>
          </a:prstGeom>
        </p:spPr>
      </p:pic>
    </p:spTree>
    <p:extLst>
      <p:ext uri="{BB962C8B-B14F-4D97-AF65-F5344CB8AC3E}">
        <p14:creationId xmlns:p14="http://schemas.microsoft.com/office/powerpoint/2010/main" val="2340022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9" name="Straight Connector 8">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0" name="Rectangle 19">
            <a:extLst>
              <a:ext uri="{FF2B5EF4-FFF2-40B4-BE49-F238E27FC236}">
                <a16:creationId xmlns:a16="http://schemas.microsoft.com/office/drawing/2014/main" id="{DD6BC9EB-F181-48AB-BCA2-3D1DB20D2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66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6BC2F8-27C5-2C78-DEFF-5F89ED449B44}"/>
              </a:ext>
            </a:extLst>
          </p:cNvPr>
          <p:cNvSpPr>
            <a:spLocks noGrp="1"/>
          </p:cNvSpPr>
          <p:nvPr>
            <p:ph type="title"/>
          </p:nvPr>
        </p:nvSpPr>
        <p:spPr>
          <a:xfrm>
            <a:off x="1130299" y="999460"/>
            <a:ext cx="4273550" cy="4479852"/>
          </a:xfrm>
        </p:spPr>
        <p:txBody>
          <a:bodyPr vert="horz" lIns="91440" tIns="45720" rIns="91440" bIns="45720" rtlCol="0" anchor="ctr">
            <a:normAutofit/>
          </a:bodyPr>
          <a:lstStyle/>
          <a:p>
            <a:pPr algn="r"/>
            <a:r>
              <a:rPr lang="en-US" sz="5400"/>
              <a:t>Types of Flares</a:t>
            </a:r>
          </a:p>
        </p:txBody>
      </p:sp>
      <p:sp>
        <p:nvSpPr>
          <p:cNvPr id="22" name="Isosceles Triangle 21">
            <a:extLst>
              <a:ext uri="{FF2B5EF4-FFF2-40B4-BE49-F238E27FC236}">
                <a16:creationId xmlns:a16="http://schemas.microsoft.com/office/drawing/2014/main" id="{D33AAA80-39DC-4020-9BFF-0718F35C7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24" name="Straight Connector 23">
            <a:extLst>
              <a:ext uri="{FF2B5EF4-FFF2-40B4-BE49-F238E27FC236}">
                <a16:creationId xmlns:a16="http://schemas.microsoft.com/office/drawing/2014/main" id="{C9C5D90B-7EE3-4D26-AB7D-A5A3A6E112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0992" y="1639186"/>
            <a:ext cx="0" cy="3200400"/>
          </a:xfrm>
          <a:prstGeom prst="line">
            <a:avLst/>
          </a:prstGeom>
        </p:spPr>
        <p:style>
          <a:lnRef idx="1">
            <a:schemeClr val="accent1"/>
          </a:lnRef>
          <a:fillRef idx="0">
            <a:schemeClr val="accent1"/>
          </a:fillRef>
          <a:effectRef idx="0">
            <a:schemeClr val="accent1"/>
          </a:effectRef>
          <a:fontRef idx="minor">
            <a:schemeClr val="tx1"/>
          </a:fontRef>
        </p:style>
      </p:cxnSp>
      <p:sp>
        <p:nvSpPr>
          <p:cNvPr id="26" name="Isosceles Triangle 25">
            <a:extLst>
              <a:ext uri="{FF2B5EF4-FFF2-40B4-BE49-F238E27FC236}">
                <a16:creationId xmlns:a16="http://schemas.microsoft.com/office/drawing/2014/main" id="{1177F295-741F-4EFF-B0CA-BE69295ADA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flipV="1">
            <a:off x="8512053" y="1217756"/>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889108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B181E09-263A-CDB1-FCB3-AAF5855260AD}"/>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796" y="-20273"/>
            <a:ext cx="3072525" cy="23261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939A00E4-3350-8A91-783B-AA0C0C57F5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0002" y="0"/>
            <a:ext cx="3234598" cy="23059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AD869AA0-8C13-AC24-8B10-62E14EF983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7207" y="0"/>
            <a:ext cx="2963297" cy="23062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0406ADE1-535D-0D7D-1633-94A575AE86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5" y="2297886"/>
            <a:ext cx="3072525" cy="23261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A24AFC57-B8C1-83FB-31DB-E8C6F455C2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0643" y="2309070"/>
            <a:ext cx="2993358" cy="241533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B117141C-A0A9-3F08-12D2-6542141C9C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9" y="4632819"/>
            <a:ext cx="3072525" cy="22251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58353C61-7EF5-2451-5170-735A8E24C5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5320" y="4632819"/>
            <a:ext cx="3072525" cy="22749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30B66A30-C722-290E-B898-7471451BDB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3439" y="4632819"/>
            <a:ext cx="2996154" cy="2320954"/>
          </a:xfrm>
          <a:prstGeom prst="rect">
            <a:avLst/>
          </a:prstGeom>
          <a:noFill/>
          <a:extLst>
            <a:ext uri="{909E8E84-426E-40DD-AFC4-6F175D3DCCD1}">
              <a14:hiddenFill xmlns:a14="http://schemas.microsoft.com/office/drawing/2010/main">
                <a:solidFill>
                  <a:srgbClr val="FFFFFF"/>
                </a:solidFill>
              </a14:hiddenFill>
            </a:ext>
          </a:extLst>
        </p:spPr>
      </p:pic>
      <p:pic>
        <p:nvPicPr>
          <p:cNvPr id="14" name="Ric Flair and Jay Lethal Woo Off">
            <a:hlinkClick r:id="" action="ppaction://media"/>
            <a:extLst>
              <a:ext uri="{FF2B5EF4-FFF2-40B4-BE49-F238E27FC236}">
                <a16:creationId xmlns:a16="http://schemas.microsoft.com/office/drawing/2014/main" id="{96CD786C-E8D9-7397-0DB1-7B341B7B31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1000" y="6172200"/>
            <a:ext cx="381000" cy="304800"/>
          </a:xfrm>
          <a:prstGeom prst="rect">
            <a:avLst/>
          </a:prstGeom>
        </p:spPr>
      </p:pic>
      <p:pic>
        <p:nvPicPr>
          <p:cNvPr id="3074" name="Picture 2" descr="Ric-flair GIFs - Get the best GIF on GIPHY">
            <a:extLst>
              <a:ext uri="{FF2B5EF4-FFF2-40B4-BE49-F238E27FC236}">
                <a16:creationId xmlns:a16="http://schemas.microsoft.com/office/drawing/2014/main" id="{084BCA55-0429-C2FF-EF36-2D948E5BBF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0002" y="2297886"/>
            <a:ext cx="3055049" cy="2326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302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8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remove" display="0">
                  <p:stCondLst>
                    <p:cond delay="indefinite"/>
                  </p:stCondLst>
                  <p:endCondLst>
                    <p:cond evt="onStopAudio" delay="0">
                      <p:tgtEl>
                        <p:sldTgt/>
                      </p:tgtEl>
                    </p:cond>
                  </p:endCondLst>
                </p:cTn>
                <p:tgtEl>
                  <p:spTgt spid="1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BC2F8-27C5-2C78-DEFF-5F89ED449B44}"/>
              </a:ext>
            </a:extLst>
          </p:cNvPr>
          <p:cNvSpPr>
            <a:spLocks noGrp="1"/>
          </p:cNvSpPr>
          <p:nvPr>
            <p:ph type="title"/>
          </p:nvPr>
        </p:nvSpPr>
        <p:spPr>
          <a:xfrm>
            <a:off x="507559" y="609600"/>
            <a:ext cx="2796807" cy="1320800"/>
          </a:xfrm>
        </p:spPr>
        <p:txBody>
          <a:bodyPr anchor="ctr">
            <a:normAutofit/>
          </a:bodyPr>
          <a:lstStyle/>
          <a:p>
            <a:r>
              <a:rPr lang="en-US" dirty="0"/>
              <a:t>Types of Flares</a:t>
            </a:r>
          </a:p>
        </p:txBody>
      </p:sp>
      <p:sp>
        <p:nvSpPr>
          <p:cNvPr id="3" name="Content Placeholder 2">
            <a:extLst>
              <a:ext uri="{FF2B5EF4-FFF2-40B4-BE49-F238E27FC236}">
                <a16:creationId xmlns:a16="http://schemas.microsoft.com/office/drawing/2014/main" id="{B744954C-28A7-B8B1-8B7E-9BE8FC52B290}"/>
              </a:ext>
            </a:extLst>
          </p:cNvPr>
          <p:cNvSpPr>
            <a:spLocks noGrp="1"/>
          </p:cNvSpPr>
          <p:nvPr>
            <p:ph idx="1"/>
          </p:nvPr>
        </p:nvSpPr>
        <p:spPr>
          <a:xfrm>
            <a:off x="513875" y="2160589"/>
            <a:ext cx="2790687" cy="3560733"/>
          </a:xfrm>
        </p:spPr>
        <p:txBody>
          <a:bodyPr>
            <a:normAutofit/>
          </a:bodyPr>
          <a:lstStyle/>
          <a:p>
            <a:pPr>
              <a:lnSpc>
                <a:spcPct val="90000"/>
              </a:lnSpc>
            </a:pPr>
            <a:r>
              <a:rPr lang="en-US" dirty="0"/>
              <a:t> Red Hand-held Flare (day and night)</a:t>
            </a:r>
          </a:p>
          <a:p>
            <a:pPr>
              <a:lnSpc>
                <a:spcPct val="90000"/>
              </a:lnSpc>
            </a:pPr>
            <a:r>
              <a:rPr lang="en-US" dirty="0"/>
              <a:t> Parachute Flare (day and night)</a:t>
            </a:r>
          </a:p>
          <a:p>
            <a:pPr>
              <a:lnSpc>
                <a:spcPct val="90000"/>
              </a:lnSpc>
            </a:pPr>
            <a:r>
              <a:rPr lang="en-US" dirty="0"/>
              <a:t> Red Meteor (day and night)</a:t>
            </a:r>
          </a:p>
          <a:p>
            <a:pPr>
              <a:lnSpc>
                <a:spcPct val="90000"/>
              </a:lnSpc>
            </a:pPr>
            <a:r>
              <a:rPr lang="en-US" dirty="0"/>
              <a:t> Orange Smoke Signal (hand-held/day only)</a:t>
            </a:r>
          </a:p>
          <a:p>
            <a:pPr>
              <a:lnSpc>
                <a:spcPct val="90000"/>
              </a:lnSpc>
            </a:pPr>
            <a:r>
              <a:rPr lang="en-US" dirty="0"/>
              <a:t> Floating Orange Smoke Signal (day only)</a:t>
            </a:r>
          </a:p>
          <a:p>
            <a:pPr marL="0" indent="0">
              <a:lnSpc>
                <a:spcPct val="90000"/>
              </a:lnSpc>
              <a:buNone/>
            </a:pPr>
            <a:endParaRPr lang="en-US" dirty="0"/>
          </a:p>
        </p:txBody>
      </p:sp>
      <p:pic>
        <p:nvPicPr>
          <p:cNvPr id="4" name="Picture 3">
            <a:extLst>
              <a:ext uri="{FF2B5EF4-FFF2-40B4-BE49-F238E27FC236}">
                <a16:creationId xmlns:a16="http://schemas.microsoft.com/office/drawing/2014/main" id="{7FDA2BC4-4F99-601E-00B4-89A89DBDCE77}"/>
              </a:ext>
            </a:extLst>
          </p:cNvPr>
          <p:cNvPicPr>
            <a:picLocks noChangeAspect="1"/>
          </p:cNvPicPr>
          <p:nvPr/>
        </p:nvPicPr>
        <p:blipFill>
          <a:blip r:embed="rId2"/>
          <a:stretch>
            <a:fillRect/>
          </a:stretch>
        </p:blipFill>
        <p:spPr>
          <a:xfrm>
            <a:off x="3733800" y="2172660"/>
            <a:ext cx="3452060" cy="23732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830898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6E4DE-0001-FBDF-7ED6-6059E4341479}"/>
              </a:ext>
            </a:extLst>
          </p:cNvPr>
          <p:cNvSpPr>
            <a:spLocks noGrp="1"/>
          </p:cNvSpPr>
          <p:nvPr>
            <p:ph type="title"/>
          </p:nvPr>
        </p:nvSpPr>
        <p:spPr>
          <a:xfrm>
            <a:off x="609600" y="228600"/>
            <a:ext cx="6447501" cy="1320800"/>
          </a:xfrm>
        </p:spPr>
        <p:txBody>
          <a:bodyPr anchor="t">
            <a:normAutofit/>
          </a:bodyPr>
          <a:lstStyle/>
          <a:p>
            <a:pPr algn="ctr"/>
            <a:r>
              <a:rPr lang="en-US" dirty="0"/>
              <a:t>Pyrotechnic Flare</a:t>
            </a:r>
          </a:p>
        </p:txBody>
      </p:sp>
      <p:pic>
        <p:nvPicPr>
          <p:cNvPr id="7" name="Content Placeholder 6">
            <a:extLst>
              <a:ext uri="{FF2B5EF4-FFF2-40B4-BE49-F238E27FC236}">
                <a16:creationId xmlns:a16="http://schemas.microsoft.com/office/drawing/2014/main" id="{45C884F8-765C-E2F2-8435-2A696FB67054}"/>
              </a:ext>
            </a:extLst>
          </p:cNvPr>
          <p:cNvPicPr>
            <a:picLocks noChangeAspect="1"/>
          </p:cNvPicPr>
          <p:nvPr/>
        </p:nvPicPr>
        <p:blipFill rotWithShape="1">
          <a:blip r:embed="rId3"/>
          <a:srcRect l="2022" r="9082"/>
          <a:stretch/>
        </p:blipFill>
        <p:spPr>
          <a:xfrm>
            <a:off x="152400" y="1752600"/>
            <a:ext cx="6266255" cy="38823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607886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91CD9-CE8A-280F-7E69-83356573507C}"/>
              </a:ext>
            </a:extLst>
          </p:cNvPr>
          <p:cNvSpPr>
            <a:spLocks noGrp="1"/>
          </p:cNvSpPr>
          <p:nvPr>
            <p:ph type="title"/>
          </p:nvPr>
        </p:nvSpPr>
        <p:spPr/>
        <p:txBody>
          <a:bodyPr/>
          <a:lstStyle/>
          <a:p>
            <a:r>
              <a:rPr lang="en-US" dirty="0"/>
              <a:t>What makes flares hazardous?</a:t>
            </a:r>
          </a:p>
        </p:txBody>
      </p:sp>
      <p:sp>
        <p:nvSpPr>
          <p:cNvPr id="3" name="Content Placeholder 2">
            <a:extLst>
              <a:ext uri="{FF2B5EF4-FFF2-40B4-BE49-F238E27FC236}">
                <a16:creationId xmlns:a16="http://schemas.microsoft.com/office/drawing/2014/main" id="{02A0BD28-BF45-206D-F9BD-CDD0D3CE60CE}"/>
              </a:ext>
            </a:extLst>
          </p:cNvPr>
          <p:cNvSpPr>
            <a:spLocks noGrp="1"/>
          </p:cNvSpPr>
          <p:nvPr>
            <p:ph idx="1"/>
          </p:nvPr>
        </p:nvSpPr>
        <p:spPr>
          <a:xfrm>
            <a:off x="609598" y="1905591"/>
            <a:ext cx="6347714" cy="3880773"/>
          </a:xfrm>
        </p:spPr>
        <p:txBody>
          <a:bodyPr>
            <a:normAutofit lnSpcReduction="10000"/>
          </a:bodyPr>
          <a:lstStyle/>
          <a:p>
            <a:r>
              <a:rPr lang="en-US" dirty="0"/>
              <a:t>The ingredients vary, but often based on strontium nitrate, potassium nitrate, or potassium perchlorate, mixed with a fuel such as charcoal, sulfur, sawdust, aluminum, magnesium, or a suitable polymeric resin.</a:t>
            </a:r>
          </a:p>
          <a:p>
            <a:r>
              <a:rPr lang="en-US" dirty="0"/>
              <a:t>Contain many ingredients that can pose risks to human health/environment with potassium perchlorate being of most concern.</a:t>
            </a:r>
          </a:p>
          <a:p>
            <a:r>
              <a:rPr lang="en-US" dirty="0"/>
              <a:t>Frequent exposure to potassium perchlorate can cause problems with breathing and can start to affect your thyroid, white blood cells and kidneys</a:t>
            </a:r>
          </a:p>
          <a:p>
            <a:r>
              <a:rPr lang="en-US" dirty="0"/>
              <a:t>A single improperly disposed of flare can contaminate up to 240,000 gallons in a drinking water source with perchlorates. </a:t>
            </a:r>
          </a:p>
          <a:p>
            <a:endParaRPr lang="en-US" dirty="0"/>
          </a:p>
        </p:txBody>
      </p:sp>
      <p:pic>
        <p:nvPicPr>
          <p:cNvPr id="4" name="Picture 3">
            <a:extLst>
              <a:ext uri="{FF2B5EF4-FFF2-40B4-BE49-F238E27FC236}">
                <a16:creationId xmlns:a16="http://schemas.microsoft.com/office/drawing/2014/main" id="{A7FAFD69-CADF-BF3B-A147-5CAE19499DA8}"/>
              </a:ext>
            </a:extLst>
          </p:cNvPr>
          <p:cNvPicPr>
            <a:picLocks noChangeAspect="1"/>
          </p:cNvPicPr>
          <p:nvPr/>
        </p:nvPicPr>
        <p:blipFill>
          <a:blip r:embed="rId3"/>
          <a:stretch>
            <a:fillRect/>
          </a:stretch>
        </p:blipFill>
        <p:spPr>
          <a:xfrm>
            <a:off x="2743200" y="5334000"/>
            <a:ext cx="2377188" cy="1524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69041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D812C-2B41-68ED-C9F9-B9AE42088DFB}"/>
              </a:ext>
            </a:extLst>
          </p:cNvPr>
          <p:cNvSpPr>
            <a:spLocks noGrp="1"/>
          </p:cNvSpPr>
          <p:nvPr>
            <p:ph type="title"/>
          </p:nvPr>
        </p:nvSpPr>
        <p:spPr/>
        <p:txBody>
          <a:bodyPr/>
          <a:lstStyle/>
          <a:p>
            <a:r>
              <a:rPr lang="en-US" dirty="0"/>
              <a:t>Why are flares problematic waste?</a:t>
            </a:r>
          </a:p>
        </p:txBody>
      </p:sp>
      <p:sp>
        <p:nvSpPr>
          <p:cNvPr id="3" name="Content Placeholder 2">
            <a:extLst>
              <a:ext uri="{FF2B5EF4-FFF2-40B4-BE49-F238E27FC236}">
                <a16:creationId xmlns:a16="http://schemas.microsoft.com/office/drawing/2014/main" id="{FFC8C041-EAF9-89D4-ECD8-B9CFC8A40BEA}"/>
              </a:ext>
            </a:extLst>
          </p:cNvPr>
          <p:cNvSpPr>
            <a:spLocks noGrp="1"/>
          </p:cNvSpPr>
          <p:nvPr>
            <p:ph idx="1"/>
          </p:nvPr>
        </p:nvSpPr>
        <p:spPr/>
        <p:txBody>
          <a:bodyPr/>
          <a:lstStyle/>
          <a:p>
            <a:pPr marL="0" indent="0">
              <a:buNone/>
            </a:pPr>
            <a:r>
              <a:rPr lang="en-US" dirty="0"/>
              <a:t>Outlets for disposal are very limited</a:t>
            </a:r>
          </a:p>
          <a:p>
            <a:r>
              <a:rPr lang="en-US" dirty="0"/>
              <a:t>Flares are considered class 1 explosives and there are only 4 permitted explosive incinerators in the US</a:t>
            </a:r>
          </a:p>
          <a:p>
            <a:r>
              <a:rPr lang="en-US" dirty="0"/>
              <a:t>Only a few transporters in the SE US are licensed and permitted to haul explosives.</a:t>
            </a:r>
          </a:p>
          <a:p>
            <a:pPr marL="0" indent="0">
              <a:buNone/>
            </a:pPr>
            <a:r>
              <a:rPr lang="en-US" dirty="0"/>
              <a:t>*Explosives can not be transported with other hazardous waste</a:t>
            </a:r>
          </a:p>
          <a:p>
            <a:endParaRPr lang="en-US" dirty="0"/>
          </a:p>
        </p:txBody>
      </p:sp>
      <p:pic>
        <p:nvPicPr>
          <p:cNvPr id="1026" name="Picture 2">
            <a:extLst>
              <a:ext uri="{FF2B5EF4-FFF2-40B4-BE49-F238E27FC236}">
                <a16:creationId xmlns:a16="http://schemas.microsoft.com/office/drawing/2014/main" id="{D2B2FB7A-EE05-EF8A-CA45-1B9092A69B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4495800"/>
            <a:ext cx="2381250" cy="20383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DF1DA90-9AFB-4A50-4077-55B578A90226}"/>
              </a:ext>
            </a:extLst>
          </p:cNvPr>
          <p:cNvPicPr>
            <a:picLocks noChangeAspect="1"/>
          </p:cNvPicPr>
          <p:nvPr/>
        </p:nvPicPr>
        <p:blipFill>
          <a:blip r:embed="rId4"/>
          <a:stretch>
            <a:fillRect/>
          </a:stretch>
        </p:blipFill>
        <p:spPr>
          <a:xfrm>
            <a:off x="5988415" y="4343399"/>
            <a:ext cx="3169920" cy="25431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18266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C3C09-E6BD-80E8-DBA0-DBFD7455B036}"/>
              </a:ext>
            </a:extLst>
          </p:cNvPr>
          <p:cNvSpPr>
            <a:spLocks noGrp="1"/>
          </p:cNvSpPr>
          <p:nvPr>
            <p:ph type="title"/>
          </p:nvPr>
        </p:nvSpPr>
        <p:spPr>
          <a:xfrm>
            <a:off x="506298" y="609600"/>
            <a:ext cx="2197889" cy="1320800"/>
          </a:xfrm>
        </p:spPr>
        <p:txBody>
          <a:bodyPr anchor="ctr">
            <a:normAutofit/>
          </a:bodyPr>
          <a:lstStyle/>
          <a:p>
            <a:pPr>
              <a:lnSpc>
                <a:spcPct val="90000"/>
              </a:lnSpc>
            </a:pPr>
            <a:r>
              <a:rPr lang="en-US" sz="2800"/>
              <a:t>Cost of disposal</a:t>
            </a:r>
            <a:br>
              <a:rPr lang="en-US" sz="2800"/>
            </a:br>
            <a:endParaRPr lang="en-US" sz="2800"/>
          </a:p>
        </p:txBody>
      </p:sp>
      <p:sp>
        <p:nvSpPr>
          <p:cNvPr id="3" name="Content Placeholder 2">
            <a:extLst>
              <a:ext uri="{FF2B5EF4-FFF2-40B4-BE49-F238E27FC236}">
                <a16:creationId xmlns:a16="http://schemas.microsoft.com/office/drawing/2014/main" id="{F922F203-F96C-43E9-F1C6-E1BA207DC4F1}"/>
              </a:ext>
            </a:extLst>
          </p:cNvPr>
          <p:cNvSpPr>
            <a:spLocks noGrp="1"/>
          </p:cNvSpPr>
          <p:nvPr>
            <p:ph idx="1"/>
          </p:nvPr>
        </p:nvSpPr>
        <p:spPr>
          <a:xfrm>
            <a:off x="503520" y="2160589"/>
            <a:ext cx="2197888" cy="3880773"/>
          </a:xfrm>
        </p:spPr>
        <p:txBody>
          <a:bodyPr>
            <a:normAutofit/>
          </a:bodyPr>
          <a:lstStyle/>
          <a:p>
            <a:pPr marL="0" indent="0">
              <a:lnSpc>
                <a:spcPct val="90000"/>
              </a:lnSpc>
              <a:buNone/>
            </a:pPr>
            <a:endParaRPr lang="en-US" sz="1700" dirty="0"/>
          </a:p>
          <a:p>
            <a:pPr>
              <a:lnSpc>
                <a:spcPct val="90000"/>
              </a:lnSpc>
            </a:pPr>
            <a:r>
              <a:rPr lang="en-US" sz="1700" dirty="0"/>
              <a:t>Prices vary but the average price of flare disposal can cost between $8-$10 per pound with a $3,000 minimum pick up</a:t>
            </a:r>
          </a:p>
          <a:p>
            <a:pPr>
              <a:lnSpc>
                <a:spcPct val="90000"/>
              </a:lnSpc>
            </a:pPr>
            <a:r>
              <a:rPr lang="en-US" sz="1700" dirty="0"/>
              <a:t>There is also a transport fee of $2500 - $3500 in addition to the disposal fee</a:t>
            </a:r>
          </a:p>
          <a:p>
            <a:pPr>
              <a:lnSpc>
                <a:spcPct val="90000"/>
              </a:lnSpc>
            </a:pPr>
            <a:endParaRPr lang="en-US" sz="1700" dirty="0"/>
          </a:p>
          <a:p>
            <a:pPr>
              <a:lnSpc>
                <a:spcPct val="90000"/>
              </a:lnSpc>
            </a:pPr>
            <a:endParaRPr lang="en-US" sz="1700" dirty="0"/>
          </a:p>
        </p:txBody>
      </p:sp>
      <p:pic>
        <p:nvPicPr>
          <p:cNvPr id="4" name="Picture 3">
            <a:extLst>
              <a:ext uri="{FF2B5EF4-FFF2-40B4-BE49-F238E27FC236}">
                <a16:creationId xmlns:a16="http://schemas.microsoft.com/office/drawing/2014/main" id="{CD8839CB-49C5-50EC-CC42-C0054252A7EA}"/>
              </a:ext>
            </a:extLst>
          </p:cNvPr>
          <p:cNvPicPr>
            <a:picLocks noChangeAspect="1"/>
          </p:cNvPicPr>
          <p:nvPr/>
        </p:nvPicPr>
        <p:blipFill>
          <a:blip r:embed="rId3"/>
          <a:stretch>
            <a:fillRect/>
          </a:stretch>
        </p:blipFill>
        <p:spPr>
          <a:xfrm>
            <a:off x="3189549" y="609600"/>
            <a:ext cx="3897748" cy="26017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0" name="Picture 2">
            <a:extLst>
              <a:ext uri="{FF2B5EF4-FFF2-40B4-BE49-F238E27FC236}">
                <a16:creationId xmlns:a16="http://schemas.microsoft.com/office/drawing/2014/main" id="{98F11546-7263-7686-3728-2C016DFF196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403529" y="3962400"/>
            <a:ext cx="3469788" cy="2602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872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F749A7366CEB438930F02478682152" ma:contentTypeVersion="18" ma:contentTypeDescription="Create a new document." ma:contentTypeScope="" ma:versionID="077e4d0fed3f5d0eb43232c760f7afd4">
  <xsd:schema xmlns:xsd="http://www.w3.org/2001/XMLSchema" xmlns:xs="http://www.w3.org/2001/XMLSchema" xmlns:p="http://schemas.microsoft.com/office/2006/metadata/properties" xmlns:ns2="135b7a28-b159-47fd-89f5-6056ccacad9c" xmlns:ns3="e85343ea-f6f6-42ba-987a-5cad094f1382" targetNamespace="http://schemas.microsoft.com/office/2006/metadata/properties" ma:root="true" ma:fieldsID="59fbcb4c5a8996d98098ef6a134d0c8a" ns2:_="" ns3:_="">
    <xsd:import namespace="135b7a28-b159-47fd-89f5-6056ccacad9c"/>
    <xsd:import namespace="e85343ea-f6f6-42ba-987a-5cad094f1382"/>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Location" minOccurs="0"/>
                <xsd:element ref="ns2:SharedWithUsers" minOccurs="0"/>
                <xsd:element ref="ns2:SharedWithDetail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5b7a28-b159-47fd-89f5-6056ccacad9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63462d97-83d2-4651-8e51-e6a7fbfdbfaa}" ma:internalName="TaxCatchAll" ma:showField="CatchAllData" ma:web="135b7a28-b159-47fd-89f5-6056ccacad9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85343ea-f6f6-42ba-987a-5cad094f138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b24760c8-e3a3-428b-8d17-1aac727687c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EA9CE34-C15E-4923-82DF-1B3487BDC5F0}"/>
</file>

<file path=customXml/itemProps2.xml><?xml version="1.0" encoding="utf-8"?>
<ds:datastoreItem xmlns:ds="http://schemas.openxmlformats.org/officeDocument/2006/customXml" ds:itemID="{31E941B5-AE38-45E7-A3D2-0D2BB7D07AC8}"/>
</file>

<file path=customXml/itemProps3.xml><?xml version="1.0" encoding="utf-8"?>
<ds:datastoreItem xmlns:ds="http://schemas.openxmlformats.org/officeDocument/2006/customXml" ds:itemID="{C362B0F4-393F-4A4B-89CB-A0CFEFC48FC8}"/>
</file>

<file path=docProps/app.xml><?xml version="1.0" encoding="utf-8"?>
<Properties xmlns="http://schemas.openxmlformats.org/officeDocument/2006/extended-properties" xmlns:vt="http://schemas.openxmlformats.org/officeDocument/2006/docPropsVTypes">
  <Template>Facet</Template>
  <TotalTime>14154</TotalTime>
  <Words>1458</Words>
  <Application>Microsoft Office PowerPoint</Application>
  <PresentationFormat>On-screen Show (4:3)</PresentationFormat>
  <Paragraphs>156</Paragraphs>
  <Slides>29</Slides>
  <Notes>16</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Trebuchet MS</vt:lpstr>
      <vt:lpstr>Wingdings 3</vt:lpstr>
      <vt:lpstr>Facet</vt:lpstr>
      <vt:lpstr>Problematic Waste: Flares &amp; Ammunition</vt:lpstr>
      <vt:lpstr>Flares</vt:lpstr>
      <vt:lpstr>Types of Flares</vt:lpstr>
      <vt:lpstr>PowerPoint Presentation</vt:lpstr>
      <vt:lpstr>Types of Flares</vt:lpstr>
      <vt:lpstr>Pyrotechnic Flare</vt:lpstr>
      <vt:lpstr>What makes flares hazardous?</vt:lpstr>
      <vt:lpstr>Why are flares problematic waste?</vt:lpstr>
      <vt:lpstr>Cost of disposal </vt:lpstr>
      <vt:lpstr>Munitions Incinerators </vt:lpstr>
      <vt:lpstr>Munitions Incinerators </vt:lpstr>
      <vt:lpstr>Improper disposal</vt:lpstr>
      <vt:lpstr>Proper storage of flares</vt:lpstr>
      <vt:lpstr>Alternatives to pyrotechnic flares</vt:lpstr>
      <vt:lpstr>E-Flares</vt:lpstr>
      <vt:lpstr>What does Pasco County HHW do with flares?</vt:lpstr>
      <vt:lpstr>PowerPoint Presentation</vt:lpstr>
      <vt:lpstr>How can we guide people with flare disposal?</vt:lpstr>
      <vt:lpstr>Ammunition</vt:lpstr>
      <vt:lpstr>Modern day ammunition</vt:lpstr>
      <vt:lpstr>What’s inside an ammo cartridge </vt:lpstr>
      <vt:lpstr>What makes ammunition hazardous?</vt:lpstr>
      <vt:lpstr>Why is ammunition problematic waste?</vt:lpstr>
      <vt:lpstr>Improper disposal of ammunition</vt:lpstr>
      <vt:lpstr>Alternatives for ammunition </vt:lpstr>
      <vt:lpstr>What does Pasco County HHW do with Ammunition?</vt:lpstr>
      <vt:lpstr>How can we guide people with ammo disposal?</vt:lpstr>
      <vt:lpstr>Munitions Incinerators </vt:lpstr>
      <vt:lpstr>PowerPoint Presentation</vt:lpstr>
    </vt:vector>
  </TitlesOfParts>
  <Company>Pasco County BOCC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J. George</dc:creator>
  <cp:lastModifiedBy>Christopher Recio</cp:lastModifiedBy>
  <cp:revision>165</cp:revision>
  <cp:lastPrinted>2018-05-18T14:49:57Z</cp:lastPrinted>
  <dcterms:created xsi:type="dcterms:W3CDTF">2018-04-26T13:37:50Z</dcterms:created>
  <dcterms:modified xsi:type="dcterms:W3CDTF">2023-05-11T16:24:39Z</dcterms:modified>
</cp:coreProperties>
</file>